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CC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06" autoAdjust="0"/>
    <p:restoredTop sz="94624" autoAdjust="0"/>
  </p:normalViewPr>
  <p:slideViewPr>
    <p:cSldViewPr>
      <p:cViewPr>
        <p:scale>
          <a:sx n="100" d="100"/>
          <a:sy n="100" d="100"/>
        </p:scale>
        <p:origin x="-504" y="1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2C0FD-D115-45E8-A248-FC79D58FB73A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32126-9E2C-4AA3-AA7D-4D76B8EFA04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32126-9E2C-4AA3-AA7D-4D76B8EFA04B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98AAD-4D0B-49A3-8D13-8F3B4F37BEC0}" type="datetimeFigureOut">
              <a:rPr lang="th-TH" smtClean="0"/>
              <a:pPr/>
              <a:t>28/04/54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BA2B1-231E-4D7A-A33A-CF6FCD3007A3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2000240"/>
            <a:ext cx="7858180" cy="1643074"/>
          </a:xfr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Bonjour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........แปลว่า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สวัสดี (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ภาษาฝรั่งเศส) ผู้อ่านทุกท่าน  </a:t>
            </a:r>
          </a:p>
          <a:p>
            <a:pPr algn="thaiDist">
              <a:tabLst>
                <a:tab pos="715963" algn="l"/>
              </a:tabLst>
            </a:pP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 	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ฉบับ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นี้ก็เป็นฉบับแรกสำหรับ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ปี</a:t>
            </a:r>
            <a:r>
              <a:rPr lang="en-US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พ.ศ. </a:t>
            </a:r>
            <a:r>
              <a:rPr lang="en-US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2554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เป็นการทักทาย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ทุกๆ คน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หลังจากผ่านพ้นเทศกาลปีใหม่ไทยมาไม่นาน  และเป็นช่วงเวลาที่ทุกคนจะปลื้มมาก เพราะเป็นวันหยุดยาวที่ทุกจะต้องไปเล่นน้ำสงกรานต์ เพื่อกลับไปรดน้ำดำหัวผู้ใหญ่กัน 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 ซึ่ง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ถือเป็นประเพณีที่คนไทยสืบทอดกันมายาวนาน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แล้ว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และสำหรับเดือนพฤษภาคม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นี้ ก็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เป็นอีกเดือนที่มีวันหยุดยาวให้หลายคนได้ไปชาร์ตความสดชื่นที่ใดสัก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แห่ง ซึ่งเราจะ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หยุดยา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วกันอีกครั้ง ตั้งแต่วัน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เสาร์ที่ </a:t>
            </a:r>
            <a:r>
              <a:rPr lang="en-US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14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ไปจนถึงวันอังคารที่ </a:t>
            </a:r>
            <a:r>
              <a:rPr lang="en-US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17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เลยนะคะ  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และคงเป็นวันหยุดยาวที่แสนสนุกสำหรับหลาย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คน เพื่อที่จะ</a:t>
            </a:r>
            <a:r>
              <a:rPr lang="th-TH" sz="1600" b="1" dirty="0" smtClean="0">
                <a:solidFill>
                  <a:srgbClr val="FFFF00"/>
                </a:solidFill>
                <a:latin typeface="CordiaUPC" pitchFamily="34" charset="-34"/>
                <a:cs typeface="CordiaUPC" pitchFamily="34" charset="-34"/>
              </a:rPr>
              <a:t>กลับมาทำงานกันยาวนานเพราะเดือนถัดไปจะไม่มีวันหยุดอีกแล้ว</a:t>
            </a:r>
          </a:p>
          <a:p>
            <a:pPr algn="thaiDist"/>
            <a:endParaRPr lang="th-TH" sz="1600" b="1" dirty="0" smtClean="0">
              <a:solidFill>
                <a:srgbClr val="7030A0"/>
              </a:solidFill>
              <a:latin typeface="CordiaUPC" pitchFamily="34" charset="-34"/>
              <a:cs typeface="CordiaUPC" pitchFamily="34" charset="-34"/>
            </a:endParaRPr>
          </a:p>
          <a:p>
            <a:pPr algn="thaiDist"/>
            <a:endParaRPr lang="th-TH" sz="1600" b="1" dirty="0" smtClean="0">
              <a:solidFill>
                <a:srgbClr val="7030A0"/>
              </a:solidFill>
              <a:latin typeface="CordiaUPC" pitchFamily="34" charset="-34"/>
              <a:cs typeface="CordiaUPC" pitchFamily="34" charset="-34"/>
            </a:endParaRPr>
          </a:p>
          <a:p>
            <a:pPr algn="thaiDist"/>
            <a:endParaRPr lang="th-TH" sz="1600" b="1" dirty="0" smtClean="0">
              <a:solidFill>
                <a:srgbClr val="7030A0"/>
              </a:solidFill>
              <a:latin typeface="CordiaUPC" pitchFamily="34" charset="-34"/>
              <a:cs typeface="CordiaUPC" pitchFamily="34" charset="-34"/>
            </a:endParaRPr>
          </a:p>
          <a:p>
            <a:pPr algn="thaiDist"/>
            <a:endParaRPr lang="th-TH" sz="1600" b="1" dirty="0">
              <a:solidFill>
                <a:srgbClr val="7030A0"/>
              </a:solidFill>
              <a:latin typeface="CordiaUPC" pitchFamily="34" charset="-34"/>
              <a:cs typeface="CordiaUPC" pitchFamily="34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79634" y="2967335"/>
            <a:ext cx="184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16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18" name="รูปภาพ 4" descr="TPgroup copy.png"/>
          <p:cNvPicPr>
            <a:picLocks noChangeAspect="1"/>
          </p:cNvPicPr>
          <p:nvPr/>
        </p:nvPicPr>
        <p:blipFill>
          <a:blip r:embed="rId2" cstate="print"/>
          <a:srcRect l="9821" t="7812" r="7589" b="15625"/>
          <a:stretch>
            <a:fillRect/>
          </a:stretch>
        </p:blipFill>
        <p:spPr>
          <a:xfrm>
            <a:off x="285728" y="238092"/>
            <a:ext cx="1165015" cy="96838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067514" y="154748"/>
            <a:ext cx="2849611" cy="342939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AngsanaDSE" pitchFamily="18" charset="0"/>
              </a:rPr>
              <a:t>  จดหมายข่าว    </a:t>
            </a:r>
            <a:r>
              <a:rPr lang="en-US" sz="1600" b="1" dirty="0" smtClean="0">
                <a:solidFill>
                  <a:schemeClr val="bg1"/>
                </a:solidFill>
                <a:latin typeface="AngsanaDSE" pitchFamily="18" charset="0"/>
              </a:rPr>
              <a:t>             Newsletter</a:t>
            </a:r>
            <a:endParaRPr lang="th-TH" sz="1600" b="1" dirty="0">
              <a:solidFill>
                <a:schemeClr val="bg1"/>
              </a:solidFill>
              <a:latin typeface="AngsanaDSE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71604" y="142852"/>
            <a:ext cx="6786610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/>
              <a:t>จดหมายข่าว </a:t>
            </a:r>
            <a:r>
              <a:rPr lang="en-US" sz="1600" dirty="0" smtClean="0"/>
              <a:t>Newsletter</a:t>
            </a:r>
          </a:p>
          <a:p>
            <a:r>
              <a:rPr lang="en-US" sz="1600" dirty="0" smtClean="0"/>
              <a:t>THAI  CONSULTANT AND PUBLIC  RELATION CO</a:t>
            </a:r>
            <a:r>
              <a:rPr lang="th-TH" sz="1600" dirty="0" smtClean="0"/>
              <a:t>.,</a:t>
            </a:r>
            <a:r>
              <a:rPr lang="en-US" sz="1600" dirty="0" smtClean="0"/>
              <a:t>LTD	</a:t>
            </a:r>
            <a:endParaRPr lang="th-TH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285720" y="1500174"/>
            <a:ext cx="3286148" cy="3571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ปีที่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2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ฉบับที่ 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1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เดือนพฤษภาคม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2554</a:t>
            </a:r>
            <a:endParaRPr lang="th-TH" sz="1600" dirty="0">
              <a:solidFill>
                <a:schemeClr val="tx1"/>
              </a:solidFill>
              <a:latin typeface="CordiaUPC" pitchFamily="34" charset="-34"/>
              <a:cs typeface="CordiaUPC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0568" y="3789040"/>
            <a:ext cx="7143800" cy="1947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/>
              <a:t>	ท่านผู้อ่านทุกท่านคงจะติดตามสถานการณ์ข่าวการสู้รบ  ระหว่างทหาร</a:t>
            </a:r>
            <a:r>
              <a:rPr lang="th-TH" sz="1600" dirty="0" smtClean="0"/>
              <a:t>ไทย และ</a:t>
            </a:r>
            <a:r>
              <a:rPr lang="th-TH" sz="1600" dirty="0" smtClean="0"/>
              <a:t>ทหารกัมพูชาที่ใกล้พรมแดนไทยและ</a:t>
            </a:r>
            <a:r>
              <a:rPr lang="th-TH" sz="1600" dirty="0" smtClean="0"/>
              <a:t>เขมร ซึ่ง</a:t>
            </a:r>
            <a:r>
              <a:rPr lang="th-TH" sz="1600" dirty="0" smtClean="0"/>
              <a:t>ร้อนระอุอยู่ในขณะนี้ </a:t>
            </a:r>
            <a:r>
              <a:rPr lang="th-TH" sz="1600" dirty="0" smtClean="0"/>
              <a:t>โดย</a:t>
            </a:r>
            <a:r>
              <a:rPr lang="th-TH" sz="1600" dirty="0" smtClean="0"/>
              <a:t>เหตุการณ์ในการสู้รบครั้งนี้ดูเหมือนจะรุนแรงกว่าทุกครั้งที่ผ่านมา  เพราะมีการยิงปะทะกันทั้งสองฝ่าย  จนเกิดความเสียหายกับคนไทยที่อาศัยอยู่ติดกับชายแดน</a:t>
            </a:r>
            <a:r>
              <a:rPr lang="th-TH" sz="1600" dirty="0" smtClean="0"/>
              <a:t>เขมร จนต้อง</a:t>
            </a:r>
            <a:r>
              <a:rPr lang="th-TH" sz="1600" dirty="0" smtClean="0"/>
              <a:t>ลี้ภัยไปอยู่ที่อื่นกันทั้งตำบลแล้ว </a:t>
            </a:r>
            <a:endParaRPr lang="th-TH" sz="1600" dirty="0" smtClean="0"/>
          </a:p>
          <a:p>
            <a:pPr algn="ctr"/>
            <a:r>
              <a:rPr lang="th-TH" sz="1600" dirty="0" smtClean="0"/>
              <a:t>สำหรับตำบล</a:t>
            </a:r>
            <a:r>
              <a:rPr lang="th-TH" sz="1600" dirty="0" smtClean="0"/>
              <a:t>ที่เกิดผลกระทบนั้น</a:t>
            </a:r>
            <a:r>
              <a:rPr lang="th-TH" sz="1600" dirty="0" smtClean="0"/>
              <a:t>คือ ชาวบ้าน</a:t>
            </a:r>
            <a:r>
              <a:rPr lang="th-TH" sz="1600" dirty="0" smtClean="0"/>
              <a:t>ตำบลสายตะภู อำเภอบ้านกรวด จังหวัดบุรีรัมย์  </a:t>
            </a:r>
            <a:endParaRPr lang="th-TH" sz="1600" dirty="0" smtClean="0"/>
          </a:p>
          <a:p>
            <a:pPr algn="ctr"/>
            <a:r>
              <a:rPr lang="th-TH" sz="1600" dirty="0" smtClean="0"/>
              <a:t>สาเหตุ</a:t>
            </a:r>
            <a:r>
              <a:rPr lang="th-TH" sz="1600" dirty="0" smtClean="0"/>
              <a:t>การเกิดสงครามนั้นมีที่มาอย่างไรทุกท่านคงยังไม่ทราบ และเป็นกรณีพิพาทที่มีสาเหตุอันแสนยาวนานมาจากคำพากษาของศาลโลกใน</a:t>
            </a:r>
            <a:r>
              <a:rPr lang="th-TH" sz="1600" dirty="0" smtClean="0"/>
              <a:t>กรณีของปราสาท</a:t>
            </a:r>
            <a:r>
              <a:rPr lang="th-TH" sz="1600" dirty="0" smtClean="0"/>
              <a:t>เขาพระวิหาร </a:t>
            </a:r>
            <a:r>
              <a:rPr lang="th-TH" sz="1600" dirty="0" smtClean="0"/>
              <a:t>ซึ่ง</a:t>
            </a:r>
            <a:r>
              <a:rPr lang="th-TH" sz="1600" dirty="0" smtClean="0"/>
              <a:t>ศาลได้ตัดสินไว้ดังนี้</a:t>
            </a:r>
            <a:endParaRPr lang="th-TH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1744" y="1023853"/>
            <a:ext cx="8462744" cy="5715016"/>
          </a:xfrm>
          <a:prstGeom prst="roundRect">
            <a:avLst>
              <a:gd name="adj" fmla="val 11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 algn="thaiDist"/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ปัญหาเส้นเขตแดนบริเวณปราสาทเขาพระวิหารเป็นปัญหาเรื้อรังมานานระหว่างประเทศไทยกับประเทศ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กัมพูชา ศาล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ยุติธรรมระหว่างประเทศหรือเรียกอีกชื่อหนึ่ง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ว่า ศาลโลก อันมี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ชื่อภาษาอังกฤษว่า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International 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Court of Justice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หรือ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ICJ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ที่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ได้มีคำพิพากษา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ไว้ เมื่อวันที่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15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มิถุนายน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2505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(ค.ศ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1962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)  ภายหลังจากที่รัฐบาลนโรดมสีหนุแห่งกัมพูชา ภายใต้การหนุนหลังของประเทสฝรั่งเศส ได้ยื่นฟ้องต่อศาลโลกขอให้ไทยถอนกองกำลังทหารออกจากเขาพระวิหาร และขอให้ศาลโลกชี้ขาดอธิปไตยเหนือประสาทเขาพระวิหาร   </a:t>
            </a:r>
            <a:r>
              <a:rPr lang="th-TH" sz="1600" b="1" u="sng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โดยคำพิพากษาของศาลโลก</a:t>
            </a:r>
            <a:r>
              <a:rPr lang="th-TH" sz="1600" b="1" u="sng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ดังกล่าว  สรุป</a:t>
            </a:r>
            <a:r>
              <a:rPr lang="th-TH" sz="1600" b="1" u="sng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ใจความสำคัญได้ </a:t>
            </a:r>
            <a:r>
              <a:rPr lang="en-US" sz="1600" b="1" u="sng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3 </a:t>
            </a:r>
            <a:r>
              <a:rPr lang="th-TH" sz="1600" b="1" u="sng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ประการดังนี้ </a:t>
            </a:r>
            <a:endParaRPr lang="en-US" sz="1600" b="1" u="sng" dirty="0" smtClean="0">
              <a:solidFill>
                <a:schemeClr val="tx1"/>
              </a:solidFill>
              <a:latin typeface="CordiaUPC" pitchFamily="34" charset="-34"/>
              <a:cs typeface="CordiaUPC" pitchFamily="34" charset="-34"/>
            </a:endParaRPr>
          </a:p>
          <a:p>
            <a:pPr marL="457200" indent="-457200" algn="thaiDist">
              <a:buAutoNum type="arabicPeriod"/>
            </a:pP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ประสาทพระวิหาร ตั้งอยู่ในอาณาเขตภายใต้อธิปไตยของกัมพูชา</a:t>
            </a:r>
          </a:p>
          <a:p>
            <a:pPr marL="457200" indent="-457200" algn="thaiDist">
              <a:buAutoNum type="arabicPeriod" startAt="2"/>
            </a:pP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ประเทศไทยมีพันธกรณีต้องถอนกำลังทหารหรือตำรวจ หรือผู้เฝ้ารักษาการซึ่งไทยส่งไปประจำที่ปราสาทพระวิหาร หรือในบริเวณใกล้เคียงปราสาท</a:t>
            </a:r>
          </a:p>
          <a:p>
            <a:pPr marL="457200" indent="-457200" algn="thaiDist">
              <a:buAutoNum type="arabicPeriod" startAt="2"/>
            </a:pP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ประเทศไทยมีพันธกรณีต้องคืนบรรดาโบราณวัตถุที่ไทยได้โยกย้ายออกไปจากปราสาทพระวิหาร หรือในบริเวณประสาทพระวิหาร</a:t>
            </a:r>
          </a:p>
          <a:p>
            <a:pPr marL="457200" indent="-457200" algn="thaiDist">
              <a:buNone/>
            </a:pP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		ตามข้อ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60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แห่งพระธรรมนูญศาลยุติธรรมระหว่างประเทศ คำพิพากษาของศาลโลกดังกล่าวนั้นเป็นที่สุด และไม่สามารถอุทธรณ์ได้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 จึง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มีผลทำให้ประเทศไทยซึ่งเป็นรัฐภาคีของสมาชิกขององค์การสหประชาชาติ จะต้องปฎิบัติตามพันธกรณี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ต่างๆ อัน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เป็นผลมา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จาก      คำ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พิพากษาของศาลโลกดังกล่าว เนื่องจากตามกฎบัตรสหประชาชาติ มาตรา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93 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รัฐภาคีสมาชิกขององค์กรสหประชาชาติ ถือได้ว่าเป็นภาคี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ของพระ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ธรรมนูญศาลโลกตามความเป็นจริง ซึ่งพันธกรณีในการปฎิบัติตามคำพิพากษาของศาลโลกดังกล่าวเป็นไปตามที่บัญญัติไว้กฏบัตรประชาชาติมาตรา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94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ที่กำหนดให้รัฐภาคีสมาชิกมีหน้าที่ต้องปฏิบัติตามคำพิพากษาของศาลยุติธรรมระหว่างประเทศในทุกคดีที่ตนเข้าเป็นคู่กรณี หากรัฐคู่กรณีใดไม่ปฎิบัติตามพันธกรณีตามคำพิพากษาของศาลโลก คู่กรณีอีกฝ่ายหนึ่งอาจยื่นคำร้องต่อคณะความมั่นคงแห่งสหประชาชาติ ซึ่งหากคณะรัฐมนตรีความมั่นคงแห่งสหประชาชาติเห็นว่ากรณี เป็นการจำเป็น คณะรัฐมนตรีความมั่งคงแห่งสหประชาชาติอาจทำคำแนะนำหรือดำเนินมาตราการใดเพื่อบังคับให้เป็นไปตามคำพิพากษาของศาลโลกดังกล่าวได้ โดยมาตราการดังกล่าวจะถูกเรียกว่า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Provisional Measure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หรือวิธีการชั่วคราวซึ่งได้แก่ </a:t>
            </a:r>
            <a:r>
              <a:rPr lang="th-TH" sz="1600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การตัดความสัมพันธ์ทางการทูตกับประเทศภาคีสมาชิกดังกล่าว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เป็นต้น</a:t>
            </a:r>
          </a:p>
          <a:p>
            <a:pPr marL="457200" indent="-457200" algn="thaiDist">
              <a:buNone/>
            </a:pP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                       		ข้อมูลอ้างอิงจาก วารสารข่าวเนติบัณฑิต ฉบับเดือนมีนาคม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2554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  ปีที่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23  </a:t>
            </a:r>
            <a:r>
              <a:rPr lang="th-TH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ฉบับที่ </a:t>
            </a:r>
            <a:r>
              <a:rPr lang="en-US" sz="1600" dirty="0" smtClean="0">
                <a:solidFill>
                  <a:schemeClr val="tx1"/>
                </a:solidFill>
                <a:latin typeface="CordiaUPC" pitchFamily="34" charset="-34"/>
                <a:cs typeface="CordiaUPC" pitchFamily="34" charset="-34"/>
              </a:rPr>
              <a:t>260</a:t>
            </a:r>
            <a:endParaRPr lang="th-TH" sz="1600" dirty="0" smtClean="0">
              <a:solidFill>
                <a:schemeClr val="tx1"/>
              </a:solidFill>
              <a:latin typeface="CordiaUPC" pitchFamily="34" charset="-34"/>
              <a:cs typeface="CordiaUPC" pitchFamily="34" charset="-34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87980" y="395953"/>
            <a:ext cx="79724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คำพิพากษาของศาลโลกกรณีเขาพระวิหาร</a:t>
            </a:r>
            <a:endParaRPr lang="th-TH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 descr="C:\Users\7\Desktop\DLCAVTMXLDCAJTKW7BCA7ZRI2MCAQZ1BFLCA81IPS4CAGSALGCCAAZ5KKZCA103WODCA72SPNUCAWE1291CAZJ8AQACAGDE6SGCA9KE0NSCAK2PW1WCAZ40OYQCAE25RGJCAJ1MQWFCABNH6A2CAJH0SWFCAPUNJR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5159"/>
            <a:ext cx="1143008" cy="85615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142976" y="6470436"/>
            <a:ext cx="3501032" cy="342939"/>
          </a:xfrm>
          <a:prstGeom prst="rect">
            <a:avLst/>
          </a:prstGeom>
          <a:solidFill>
            <a:srgbClr val="FFFF00"/>
          </a:solidFill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th-TH" sz="1600" dirty="0" smtClean="0">
                <a:latin typeface="Cordia New" pitchFamily="34" charset="-34"/>
                <a:cs typeface="Cordia New" pitchFamily="34" charset="-34"/>
              </a:rPr>
              <a:t>จดหมายข่าวจากฝ่ายกฎหมายและวิชาการ  ปีที่ </a:t>
            </a:r>
            <a:r>
              <a:rPr lang="en-US" sz="1600" dirty="0" smtClean="0"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sz="1600" dirty="0" smtClean="0">
                <a:latin typeface="Cordia New" pitchFamily="34" charset="-34"/>
                <a:cs typeface="Cordia New" pitchFamily="34" charset="-34"/>
              </a:rPr>
              <a:t> ฉบับที่ 1</a:t>
            </a:r>
            <a:endParaRPr lang="th-TH" sz="1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3504" y="6493520"/>
            <a:ext cx="2500330" cy="3121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en-US" sz="1400" dirty="0" smtClean="0"/>
              <a:t>http://www.tpconsult.co.th</a:t>
            </a:r>
            <a:endParaRPr lang="th-TH" sz="1400" dirty="0"/>
          </a:p>
        </p:txBody>
      </p:sp>
      <p:sp>
        <p:nvSpPr>
          <p:cNvPr id="12" name="Right Arrow 11"/>
          <p:cNvSpPr/>
          <p:nvPr/>
        </p:nvSpPr>
        <p:spPr>
          <a:xfrm rot="2426085">
            <a:off x="6982256" y="247171"/>
            <a:ext cx="1464399" cy="866165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วิชาการดอทคอม</a:t>
            </a:r>
            <a:endParaRPr lang="th-TH" sz="105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2357422" y="357166"/>
            <a:ext cx="3429024" cy="785818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th-TH" dirty="0" smtClean="0">
                <a:solidFill>
                  <a:srgbClr val="FFFF00"/>
                </a:solidFill>
              </a:rPr>
              <a:t/>
            </a:r>
            <a:br>
              <a:rPr lang="th-TH" dirty="0" smtClean="0">
                <a:solidFill>
                  <a:srgbClr val="FFFF00"/>
                </a:solidFill>
              </a:rPr>
            </a:br>
            <a:r>
              <a:rPr lang="th-TH" dirty="0" smtClean="0">
                <a:solidFill>
                  <a:srgbClr val="FFFF00"/>
                </a:solidFill>
                <a:latin typeface="Arial" pitchFamily="34" charset="0"/>
              </a:rPr>
              <a:t>กาแฟ......ชงกินที่บ้าน</a:t>
            </a:r>
            <a:br>
              <a:rPr lang="th-TH" dirty="0" smtClean="0">
                <a:solidFill>
                  <a:srgbClr val="FFFF00"/>
                </a:solidFill>
                <a:latin typeface="Arial" pitchFamily="34" charset="0"/>
              </a:rPr>
            </a:br>
            <a:endParaRPr lang="th-TH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51520" y="1268760"/>
            <a:ext cx="8329642" cy="5054617"/>
          </a:xfrm>
          <a:solidFill>
            <a:schemeClr val="accent6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algn="thaiDist">
              <a:buNone/>
            </a:pPr>
            <a:r>
              <a:rPr lang="th-TH" dirty="0" smtClean="0">
                <a:latin typeface="CordiaUPC" pitchFamily="34" charset="-34"/>
                <a:cs typeface="CordiaUPC" pitchFamily="34" charset="-34"/>
              </a:rPr>
              <a:t>	</a:t>
            </a:r>
            <a:r>
              <a:rPr lang="th-TH" dirty="0" smtClean="0">
                <a:latin typeface="CordiaUPC" pitchFamily="34" charset="-34"/>
                <a:cs typeface="CordiaUPC" pitchFamily="34" charset="-34"/>
              </a:rPr>
              <a:t> 	</a:t>
            </a: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หลายๆ คน</a:t>
            </a: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ชอบกล่าวว่า กาแฟที่ดีจะต้องเป็นกาแฟคั่วบดเท่านั้นจึงจะได้รสและกลิ่นหอมชวนให้ลิ้มลอง แต่ในชีวิตความเป็นจริงคนส่วนใหญ่ก็ยังคงชงกาแฟสำเร็จรูปกินกันเองที่บ้าน แต่การต้มน้ำร้อนแล้วกดกาน้ำร้อนใส่ถ้วยกาแฟ เติมน้ำตาล ใส่นม </a:t>
            </a: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คนๆ แล้ว</a:t>
            </a: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ยกซด แบบนี้อาจจะไม่ได้รสชาติกาแฟที่ดีนัก เลยมีวิธีการชงกาแฟสำเร็จรูปให้มีรสชาติกลมกล่อมมาให้ลองนำไปใช้ดูกันนะคะ เริ่มกันเลยค่ะ</a:t>
            </a:r>
          </a:p>
          <a:p>
            <a:pPr marL="1343025" indent="-238125" algn="thaiDist">
              <a:buAutoNum type="arabicPeriod"/>
            </a:pP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ต้มน้ำร้อนในกาต้มน้ำร้อนให้เดือด แล้วกดน้ำร้อนใส่ถ้อยกาแฟเล็กน้อย ตั้งไว้ให้อุณหภูมิลดลงนิดหน่อย เพราะถ้าน้ำร้อนจัดเกินไปจะทำให่กาแฟเสียรสชาติกาแฟ</a:t>
            </a:r>
          </a:p>
          <a:p>
            <a:pPr marL="1343025" indent="-238125" algn="thaiDist">
              <a:buAutoNum type="arabicPeriod"/>
            </a:pP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ตักกาแฟใส่ถ้วยกาแฟชอบเข้มอ่อนตามชอบได้เลย คนให้เข้ากันเป็นครีม จะได้กาแฟหอมอบอวล ที่ให้ใส่กาแฟหลังจากดน้ำร้อนเพราะจะได้ละลายดีไม่เป็นก้อน</a:t>
            </a:r>
          </a:p>
          <a:p>
            <a:pPr marL="1343025" indent="-238125" algn="thaiDist">
              <a:buAutoNum type="arabicPeriod"/>
            </a:pP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ถ้าใครชอบกาแฟใส่ครีมหรือนมให้ใส่ในขั้นตอนนี้ แล้วคนให้เข้ากัน</a:t>
            </a:r>
          </a:p>
          <a:p>
            <a:pPr marL="1343025" indent="-238125" algn="thaiDist">
              <a:buAutoNum type="arabicPeriod"/>
            </a:pP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เติมน้ำร้อนให้ได้ปริมาณที่ต้องการ จากนั้นจึงเติมน้ำตาลแล้วคนให้ละลายเข้ากัน</a:t>
            </a:r>
          </a:p>
          <a:p>
            <a:pPr marL="1343025" indent="-238125" algn="thaiDist">
              <a:buNone/>
            </a:pP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	ถ้าอยากรู้ว่าอร่อยจริงหรือเปล่า  ก็ลองชงแบบเดิมแล้วลองชงตามวิธีด้านบนเทียบกันดู จิบดูก็น่าจะรู้ถึงความแตกต่างสำหรับคอกาแฟที่ดื่มกาแฟเป็นประจำ                 </a:t>
            </a:r>
            <a:endParaRPr lang="th-TH" sz="1800" dirty="0" smtClean="0">
              <a:latin typeface="CordiaUPC" pitchFamily="34" charset="-34"/>
              <a:cs typeface="CordiaUPC" pitchFamily="34" charset="-34"/>
            </a:endParaRPr>
          </a:p>
          <a:p>
            <a:pPr marL="361950" indent="0" algn="thaiDist">
              <a:buNone/>
            </a:pP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คำ</a:t>
            </a: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เตือน </a:t>
            </a:r>
            <a:r>
              <a:rPr lang="en-US" sz="1800" dirty="0" smtClean="0">
                <a:latin typeface="CordiaUPC" pitchFamily="34" charset="-34"/>
                <a:cs typeface="CordiaUPC" pitchFamily="34" charset="-34"/>
              </a:rPr>
              <a:t>@  </a:t>
            </a:r>
            <a:r>
              <a:rPr lang="th-TH" sz="1800" dirty="0" smtClean="0">
                <a:latin typeface="CordiaUPC" pitchFamily="34" charset="-34"/>
                <a:cs typeface="CordiaUPC" pitchFamily="34" charset="-34"/>
              </a:rPr>
              <a:t>ห้ามดื่มเกินขนาดเพราะอาจทำให้นอนไม่หลับนะจ๊ะ </a:t>
            </a:r>
          </a:p>
          <a:p>
            <a:pPr marL="514350" indent="-514350" algn="thaiDist">
              <a:buNone/>
            </a:pPr>
            <a:r>
              <a:rPr lang="th-TH" sz="1600" dirty="0" smtClean="0">
                <a:solidFill>
                  <a:srgbClr val="00B0F0"/>
                </a:solidFill>
                <a:latin typeface="CordiaUPC" pitchFamily="34" charset="-34"/>
                <a:cs typeface="CordiaUPC" pitchFamily="34" charset="-34"/>
              </a:rPr>
              <a:t>                                                                                                             ข้อมูลจากหนังสือ </a:t>
            </a:r>
            <a:r>
              <a:rPr lang="en-US" sz="1600" dirty="0" smtClean="0">
                <a:solidFill>
                  <a:srgbClr val="00B0F0"/>
                </a:solidFill>
                <a:latin typeface="CordiaUPC" pitchFamily="34" charset="-34"/>
                <a:cs typeface="CordiaUPC" pitchFamily="34" charset="-34"/>
              </a:rPr>
              <a:t>eating out   </a:t>
            </a:r>
            <a:r>
              <a:rPr lang="th-TH" sz="1600" dirty="0" smtClean="0">
                <a:solidFill>
                  <a:srgbClr val="00B0F0"/>
                </a:solidFill>
                <a:latin typeface="CordiaUPC" pitchFamily="34" charset="-34"/>
                <a:cs typeface="CordiaUPC" pitchFamily="34" charset="-34"/>
              </a:rPr>
              <a:t>เล่มที่ </a:t>
            </a:r>
            <a:r>
              <a:rPr lang="en-US" sz="1600" dirty="0" smtClean="0">
                <a:solidFill>
                  <a:srgbClr val="00B0F0"/>
                </a:solidFill>
                <a:latin typeface="CordiaUPC" pitchFamily="34" charset="-34"/>
                <a:cs typeface="CordiaUPC" pitchFamily="34" charset="-34"/>
              </a:rPr>
              <a:t> 19</a:t>
            </a:r>
          </a:p>
          <a:p>
            <a:pPr marL="514350" indent="-514350" algn="thaiDist">
              <a:buNone/>
            </a:pPr>
            <a:endParaRPr lang="en-US" sz="1600" dirty="0" smtClean="0">
              <a:latin typeface="CordiaUPC" pitchFamily="34" charset="-34"/>
              <a:cs typeface="CordiaUPC" pitchFamily="34" charset="-34"/>
            </a:endParaRPr>
          </a:p>
          <a:p>
            <a:pPr marL="514350" indent="-514350" algn="thaiDist">
              <a:buNone/>
            </a:pPr>
            <a:endParaRPr lang="en-US" sz="1600" dirty="0" smtClean="0">
              <a:latin typeface="CordiaUPC" pitchFamily="34" charset="-34"/>
              <a:cs typeface="CordiaUPC" pitchFamily="34" charset="-34"/>
            </a:endParaRPr>
          </a:p>
          <a:p>
            <a:pPr marL="514350" indent="-514350" algn="thaiDist">
              <a:buNone/>
            </a:pPr>
            <a:endParaRPr lang="th-TH" sz="1600" dirty="0" smtClean="0">
              <a:latin typeface="CordiaUPC" pitchFamily="34" charset="-34"/>
              <a:cs typeface="CordiaUPC" pitchFamily="34" charset="-34"/>
            </a:endParaRPr>
          </a:p>
          <a:p>
            <a:pPr marL="514350" indent="-514350" algn="thaiDist">
              <a:buNone/>
            </a:pPr>
            <a:endParaRPr lang="th-TH" sz="2100" dirty="0" smtClean="0">
              <a:latin typeface="CordiaUPC" pitchFamily="34" charset="-34"/>
              <a:cs typeface="CordiaUPC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894373"/>
            <a:ext cx="3423894" cy="342939"/>
          </a:xfrm>
          <a:prstGeom prst="rect">
            <a:avLst/>
          </a:prstGeom>
          <a:solidFill>
            <a:schemeClr val="accent1"/>
          </a:solidFill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th-TH" sz="1600" dirty="0" smtClean="0">
                <a:latin typeface="CordiaUPC" pitchFamily="34" charset="-34"/>
                <a:cs typeface="CordiaUPC" pitchFamily="34" charset="-34"/>
              </a:rPr>
              <a:t>จดหมายข่าวจากฝ่ายกฎหมายและวิชาการ  ปีที่ </a:t>
            </a:r>
            <a:r>
              <a:rPr lang="en-US" sz="1600" dirty="0" smtClean="0">
                <a:latin typeface="CordiaUPC" pitchFamily="34" charset="-34"/>
                <a:cs typeface="CordiaUPC" pitchFamily="34" charset="-34"/>
              </a:rPr>
              <a:t>2</a:t>
            </a:r>
            <a:r>
              <a:rPr lang="th-TH" sz="1600" dirty="0" smtClean="0">
                <a:latin typeface="CordiaUPC" pitchFamily="34" charset="-34"/>
                <a:cs typeface="CordiaUPC" pitchFamily="34" charset="-34"/>
              </a:rPr>
              <a:t> ฉบับที่ 1</a:t>
            </a:r>
            <a:endParaRPr lang="th-TH" sz="1600" dirty="0">
              <a:latin typeface="CordiaUPC" pitchFamily="34" charset="-34"/>
              <a:cs typeface="CordiaUPC" pitchFamily="34" charset="-34"/>
            </a:endParaRPr>
          </a:p>
        </p:txBody>
      </p:sp>
      <p:pic>
        <p:nvPicPr>
          <p:cNvPr id="2050" name="Picture 2" descr="C:\Users\7\Desktop\กาแฟ 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6804248" y="3645024"/>
            <a:ext cx="1555147" cy="748774"/>
          </a:xfrm>
          <a:prstGeom prst="rect">
            <a:avLst/>
          </a:prstGeom>
          <a:noFill/>
        </p:spPr>
      </p:pic>
      <p:pic>
        <p:nvPicPr>
          <p:cNvPr id="2051" name="Picture 3" descr="C:\Users\7\Desktop\กาแฟ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1928826" cy="132917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286379" y="5902068"/>
            <a:ext cx="2381965" cy="312161"/>
          </a:xfrm>
          <a:prstGeom prst="rect">
            <a:avLst/>
          </a:prstGeom>
          <a:solidFill>
            <a:srgbClr val="00B0F0"/>
          </a:solidFill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ordiaUPC" pitchFamily="34" charset="-34"/>
              </a:rPr>
              <a:t>http://www.tpconsult.co.th</a:t>
            </a:r>
            <a:endParaRPr lang="th-TH" sz="1400" dirty="0">
              <a:latin typeface="+mj-lt"/>
              <a:cs typeface="Cord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584</TotalTime>
  <Words>259</Words>
  <Application>Microsoft Office PowerPoint</Application>
  <PresentationFormat>นำเสนอทางหน้าจอ (4:3)</PresentationFormat>
  <Paragraphs>35</Paragraphs>
  <Slides>3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Office Theme</vt:lpstr>
      <vt:lpstr>ภาพนิ่ง 1</vt:lpstr>
      <vt:lpstr>คำพิพากษาของศาลโลกกรณีเขาพระวิหาร</vt:lpstr>
      <vt:lpstr> กาแฟ......ชงกินที่บ้าน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Bonjour ......แปลว่า สวัสดี (ภาษาฝรั่งเศส) ผู้อ่านทุกท่านชาวทีพี</dc:title>
  <dc:creator>7</dc:creator>
  <cp:lastModifiedBy>MoD ta Noi</cp:lastModifiedBy>
  <cp:revision>79</cp:revision>
  <dcterms:created xsi:type="dcterms:W3CDTF">2011-04-18T10:39:34Z</dcterms:created>
  <dcterms:modified xsi:type="dcterms:W3CDTF">2011-04-28T10:10:48Z</dcterms:modified>
</cp:coreProperties>
</file>