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0" r:id="rId2"/>
    <p:sldId id="264" r:id="rId3"/>
    <p:sldId id="265" r:id="rId4"/>
    <p:sldId id="266" r:id="rId5"/>
  </p:sldIdLst>
  <p:sldSz cx="9906000" cy="6858000" type="A4"/>
  <p:notesSz cx="6858000" cy="9710738"/>
  <p:defaultTextStyle>
    <a:defPPr>
      <a:defRPr lang="th-TH"/>
    </a:defPPr>
    <a:lvl1pPr marL="0" algn="l" defTabSz="95781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478908" algn="l" defTabSz="95781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957816" algn="l" defTabSz="95781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1436724" algn="l" defTabSz="95781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1915631" algn="l" defTabSz="95781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2394539" algn="l" defTabSz="95781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2873447" algn="l" defTabSz="95781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3352355" algn="l" defTabSz="95781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3831263" algn="l" defTabSz="95781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955E2"/>
    <a:srgbClr val="9E0688"/>
    <a:srgbClr val="DA08BC"/>
    <a:srgbClr val="0033CC"/>
    <a:srgbClr val="E7F9CB"/>
    <a:srgbClr val="E9FEA4"/>
    <a:srgbClr val="FFFF99"/>
    <a:srgbClr val="FCA2EF"/>
    <a:srgbClr val="0DD5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ลักษณะชุดรูปแบบ 1 - เน้น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9471" autoAdjust="0"/>
  </p:normalViewPr>
  <p:slideViewPr>
    <p:cSldViewPr>
      <p:cViewPr>
        <p:scale>
          <a:sx n="79" d="100"/>
          <a:sy n="79" d="100"/>
        </p:scale>
        <p:origin x="-810" y="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85537"/>
          </a:xfrm>
          <a:prstGeom prst="rect">
            <a:avLst/>
          </a:prstGeom>
        </p:spPr>
        <p:txBody>
          <a:bodyPr vert="horz" lIns="93991" tIns="46996" rIns="93991" bIns="46996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85537"/>
          </a:xfrm>
          <a:prstGeom prst="rect">
            <a:avLst/>
          </a:prstGeom>
        </p:spPr>
        <p:txBody>
          <a:bodyPr vert="horz" lIns="93991" tIns="46996" rIns="93991" bIns="46996" rtlCol="0"/>
          <a:lstStyle>
            <a:lvl1pPr algn="r">
              <a:defRPr sz="1200"/>
            </a:lvl1pPr>
          </a:lstStyle>
          <a:p>
            <a:fld id="{1F19D7AD-5942-4C30-B8EE-2BAC5C1723B8}" type="datetimeFigureOut">
              <a:rPr lang="th-TH" smtClean="0"/>
              <a:pPr/>
              <a:t>14/08/56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800100" y="728663"/>
            <a:ext cx="5257800" cy="3641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91" tIns="46996" rIns="93991" bIns="46996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612601"/>
            <a:ext cx="5486400" cy="4369832"/>
          </a:xfrm>
          <a:prstGeom prst="rect">
            <a:avLst/>
          </a:prstGeom>
        </p:spPr>
        <p:txBody>
          <a:bodyPr vert="horz" lIns="93991" tIns="46996" rIns="93991" bIns="46996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1" y="9223515"/>
            <a:ext cx="2971800" cy="485537"/>
          </a:xfrm>
          <a:prstGeom prst="rect">
            <a:avLst/>
          </a:prstGeom>
        </p:spPr>
        <p:txBody>
          <a:bodyPr vert="horz" lIns="93991" tIns="46996" rIns="93991" bIns="46996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4" y="9223515"/>
            <a:ext cx="2971800" cy="485537"/>
          </a:xfrm>
          <a:prstGeom prst="rect">
            <a:avLst/>
          </a:prstGeom>
        </p:spPr>
        <p:txBody>
          <a:bodyPr vert="horz" lIns="93991" tIns="46996" rIns="93991" bIns="46996" rtlCol="0" anchor="b"/>
          <a:lstStyle>
            <a:lvl1pPr algn="r">
              <a:defRPr sz="1200"/>
            </a:lvl1pPr>
          </a:lstStyle>
          <a:p>
            <a:fld id="{91E54F70-CEBA-4147-BBB1-208AB5FA9F4B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45202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908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816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724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631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539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447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2355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1263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>
          <a:xfrm>
            <a:off x="800100" y="728663"/>
            <a:ext cx="5257800" cy="3641725"/>
          </a:xfrm>
        </p:spPr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54F70-CEBA-4147-BBB1-208AB5FA9F4B}" type="slidenum">
              <a:rPr lang="th-TH" smtClean="0"/>
              <a:pPr/>
              <a:t>1</a:t>
            </a:fld>
            <a:endParaRPr 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>
          <a:xfrm>
            <a:off x="800100" y="728663"/>
            <a:ext cx="5257800" cy="3641725"/>
          </a:xfrm>
        </p:spPr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54F70-CEBA-4147-BBB1-208AB5FA9F4B}" type="slidenum">
              <a:rPr lang="th-TH" smtClean="0"/>
              <a:pPr/>
              <a:t>2</a:t>
            </a:fld>
            <a:endParaRPr lang="th-T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>
          <a:xfrm>
            <a:off x="800100" y="728663"/>
            <a:ext cx="5257800" cy="3641725"/>
          </a:xfrm>
        </p:spPr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54F70-CEBA-4147-BBB1-208AB5FA9F4B}" type="slidenum">
              <a:rPr lang="th-TH" smtClean="0"/>
              <a:pPr/>
              <a:t>3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742950" y="2130429"/>
            <a:ext cx="84201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DEF7-BDC4-4955-BE9C-3DFDBA18BD3A}" type="datetimeFigureOut">
              <a:rPr lang="th-TH" smtClean="0"/>
              <a:pPr/>
              <a:t>14/08/56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DEF7-BDC4-4955-BE9C-3DFDBA18BD3A}" type="datetimeFigureOut">
              <a:rPr lang="th-TH" smtClean="0"/>
              <a:pPr/>
              <a:t>14/08/56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82506" y="2906717"/>
            <a:ext cx="84201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90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8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7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63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53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344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235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126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DEF7-BDC4-4955-BE9C-3DFDBA18BD3A}" type="datetimeFigureOut">
              <a:rPr lang="th-TH" smtClean="0"/>
              <a:pPr/>
              <a:t>14/08/56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DEF7-BDC4-4955-BE9C-3DFDBA18BD3A}" type="datetimeFigureOut">
              <a:rPr lang="th-TH" smtClean="0"/>
              <a:pPr/>
              <a:t>14/08/56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95302" y="1535112"/>
            <a:ext cx="437687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08" indent="0">
              <a:buNone/>
              <a:defRPr sz="2100" b="1"/>
            </a:lvl2pPr>
            <a:lvl3pPr marL="957816" indent="0">
              <a:buNone/>
              <a:defRPr sz="1900" b="1"/>
            </a:lvl3pPr>
            <a:lvl4pPr marL="1436724" indent="0">
              <a:buNone/>
              <a:defRPr sz="1600" b="1"/>
            </a:lvl4pPr>
            <a:lvl5pPr marL="1915631" indent="0">
              <a:buNone/>
              <a:defRPr sz="1600" b="1"/>
            </a:lvl5pPr>
            <a:lvl6pPr marL="2394539" indent="0">
              <a:buNone/>
              <a:defRPr sz="1600" b="1"/>
            </a:lvl6pPr>
            <a:lvl7pPr marL="2873447" indent="0">
              <a:buNone/>
              <a:defRPr sz="1600" b="1"/>
            </a:lvl7pPr>
            <a:lvl8pPr marL="3352355" indent="0">
              <a:buNone/>
              <a:defRPr sz="1600" b="1"/>
            </a:lvl8pPr>
            <a:lvl9pPr marL="3831263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032116" y="1535112"/>
            <a:ext cx="4378589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08" indent="0">
              <a:buNone/>
              <a:defRPr sz="2100" b="1"/>
            </a:lvl2pPr>
            <a:lvl3pPr marL="957816" indent="0">
              <a:buNone/>
              <a:defRPr sz="1900" b="1"/>
            </a:lvl3pPr>
            <a:lvl4pPr marL="1436724" indent="0">
              <a:buNone/>
              <a:defRPr sz="1600" b="1"/>
            </a:lvl4pPr>
            <a:lvl5pPr marL="1915631" indent="0">
              <a:buNone/>
              <a:defRPr sz="1600" b="1"/>
            </a:lvl5pPr>
            <a:lvl6pPr marL="2394539" indent="0">
              <a:buNone/>
              <a:defRPr sz="1600" b="1"/>
            </a:lvl6pPr>
            <a:lvl7pPr marL="2873447" indent="0">
              <a:buNone/>
              <a:defRPr sz="1600" b="1"/>
            </a:lvl7pPr>
            <a:lvl8pPr marL="3352355" indent="0">
              <a:buNone/>
              <a:defRPr sz="1600" b="1"/>
            </a:lvl8pPr>
            <a:lvl9pPr marL="3831263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032116" y="2174875"/>
            <a:ext cx="4378589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DEF7-BDC4-4955-BE9C-3DFDBA18BD3A}" type="datetimeFigureOut">
              <a:rPr lang="th-TH" smtClean="0"/>
              <a:pPr/>
              <a:t>14/08/56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DEF7-BDC4-4955-BE9C-3DFDBA18BD3A}" type="datetimeFigureOut">
              <a:rPr lang="th-TH" smtClean="0"/>
              <a:pPr/>
              <a:t>14/08/56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DEF7-BDC4-4955-BE9C-3DFDBA18BD3A}" type="datetimeFigureOut">
              <a:rPr lang="th-TH" smtClean="0"/>
              <a:pPr/>
              <a:t>14/08/56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95302" y="273051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30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8908" indent="0">
              <a:buNone/>
              <a:defRPr sz="1300"/>
            </a:lvl2pPr>
            <a:lvl3pPr marL="957816" indent="0">
              <a:buNone/>
              <a:defRPr sz="1000"/>
            </a:lvl3pPr>
            <a:lvl4pPr marL="1436724" indent="0">
              <a:buNone/>
              <a:defRPr sz="1000"/>
            </a:lvl4pPr>
            <a:lvl5pPr marL="1915631" indent="0">
              <a:buNone/>
              <a:defRPr sz="1000"/>
            </a:lvl5pPr>
            <a:lvl6pPr marL="2394539" indent="0">
              <a:buNone/>
              <a:defRPr sz="1000"/>
            </a:lvl6pPr>
            <a:lvl7pPr marL="2873447" indent="0">
              <a:buNone/>
              <a:defRPr sz="1000"/>
            </a:lvl7pPr>
            <a:lvl8pPr marL="3352355" indent="0">
              <a:buNone/>
              <a:defRPr sz="1000"/>
            </a:lvl8pPr>
            <a:lvl9pPr marL="3831263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DEF7-BDC4-4955-BE9C-3DFDBA18BD3A}" type="datetimeFigureOut">
              <a:rPr lang="th-TH" smtClean="0"/>
              <a:pPr/>
              <a:t>14/08/56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400"/>
            </a:lvl1pPr>
            <a:lvl2pPr marL="478908" indent="0">
              <a:buNone/>
              <a:defRPr sz="2900"/>
            </a:lvl2pPr>
            <a:lvl3pPr marL="957816" indent="0">
              <a:buNone/>
              <a:defRPr sz="2500"/>
            </a:lvl3pPr>
            <a:lvl4pPr marL="1436724" indent="0">
              <a:buNone/>
              <a:defRPr sz="2100"/>
            </a:lvl4pPr>
            <a:lvl5pPr marL="1915631" indent="0">
              <a:buNone/>
              <a:defRPr sz="2100"/>
            </a:lvl5pPr>
            <a:lvl6pPr marL="2394539" indent="0">
              <a:buNone/>
              <a:defRPr sz="2100"/>
            </a:lvl6pPr>
            <a:lvl7pPr marL="2873447" indent="0">
              <a:buNone/>
              <a:defRPr sz="2100"/>
            </a:lvl7pPr>
            <a:lvl8pPr marL="3352355" indent="0">
              <a:buNone/>
              <a:defRPr sz="2100"/>
            </a:lvl8pPr>
            <a:lvl9pPr marL="3831263" indent="0">
              <a:buNone/>
              <a:defRPr sz="21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78908" indent="0">
              <a:buNone/>
              <a:defRPr sz="1300"/>
            </a:lvl2pPr>
            <a:lvl3pPr marL="957816" indent="0">
              <a:buNone/>
              <a:defRPr sz="1000"/>
            </a:lvl3pPr>
            <a:lvl4pPr marL="1436724" indent="0">
              <a:buNone/>
              <a:defRPr sz="1000"/>
            </a:lvl4pPr>
            <a:lvl5pPr marL="1915631" indent="0">
              <a:buNone/>
              <a:defRPr sz="1000"/>
            </a:lvl5pPr>
            <a:lvl6pPr marL="2394539" indent="0">
              <a:buNone/>
              <a:defRPr sz="1000"/>
            </a:lvl6pPr>
            <a:lvl7pPr marL="2873447" indent="0">
              <a:buNone/>
              <a:defRPr sz="1000"/>
            </a:lvl7pPr>
            <a:lvl8pPr marL="3352355" indent="0">
              <a:buNone/>
              <a:defRPr sz="1000"/>
            </a:lvl8pPr>
            <a:lvl9pPr marL="3831263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DEF7-BDC4-4955-BE9C-3DFDBA18BD3A}" type="datetimeFigureOut">
              <a:rPr lang="th-TH" smtClean="0"/>
              <a:pPr/>
              <a:t>14/08/56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DEF7-BDC4-4955-BE9C-3DFDBA18BD3A}" type="datetimeFigureOut">
              <a:rPr lang="th-TH" smtClean="0"/>
              <a:pPr/>
              <a:t>14/08/56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4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4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DEF7-BDC4-4955-BE9C-3DFDBA18BD3A}" type="datetimeFigureOut">
              <a:rPr lang="th-TH" smtClean="0"/>
              <a:pPr/>
              <a:t>14/08/56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5782" tIns="47891" rIns="95782" bIns="47891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5782" tIns="47891" rIns="95782" bIns="47891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4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CDEF7-BDC4-4955-BE9C-3DFDBA18BD3A}" type="datetimeFigureOut">
              <a:rPr lang="th-TH" smtClean="0"/>
              <a:pPr/>
              <a:t>14/08/56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4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4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816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81" indent="-359181" algn="l" defTabSz="957816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225" indent="-299317" algn="l" defTabSz="957816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270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177" indent="-239454" algn="l" defTabSz="957816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5085" indent="-239454" algn="l" defTabSz="957816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993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901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809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717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08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816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724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631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539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447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355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263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มนมุมสี่เหลี่ยมด้านเดียวกัน 3"/>
          <p:cNvSpPr/>
          <p:nvPr/>
        </p:nvSpPr>
        <p:spPr>
          <a:xfrm rot="16200000">
            <a:off x="6036472" y="-2940860"/>
            <a:ext cx="928671" cy="6810388"/>
          </a:xfrm>
          <a:prstGeom prst="round2Same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rtlCol="0" anchor="ctr"/>
          <a:lstStyle/>
          <a:p>
            <a:pPr algn="ctr"/>
            <a:endParaRPr lang="th-TH"/>
          </a:p>
        </p:txBody>
      </p:sp>
      <p:pic>
        <p:nvPicPr>
          <p:cNvPr id="5" name="รูปภาพ 4" descr="TPgroup copy.png"/>
          <p:cNvPicPr>
            <a:picLocks noChangeAspect="1"/>
          </p:cNvPicPr>
          <p:nvPr/>
        </p:nvPicPr>
        <p:blipFill>
          <a:blip r:embed="rId4" cstate="print"/>
          <a:srcRect l="9821" t="7812" r="7589" b="15625"/>
          <a:stretch>
            <a:fillRect/>
          </a:stretch>
        </p:blipFill>
        <p:spPr>
          <a:xfrm>
            <a:off x="126966" y="142853"/>
            <a:ext cx="1254135" cy="8167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524373" y="107135"/>
            <a:ext cx="5500726" cy="589160"/>
          </a:xfrm>
          <a:prstGeom prst="rect">
            <a:avLst/>
          </a:prstGeom>
          <a:noFill/>
        </p:spPr>
        <p:txBody>
          <a:bodyPr wrap="square" lIns="95782" tIns="47891" rIns="95782" bIns="47891" rtlCol="0">
            <a:spAutoFit/>
          </a:bodyPr>
          <a:lstStyle/>
          <a:p>
            <a:r>
              <a:rPr lang="th-TH" sz="2400" b="1" dirty="0" smtClean="0">
                <a:solidFill>
                  <a:srgbClr val="7030A0"/>
                </a:solidFill>
                <a:latin typeface="Tahoma" pitchFamily="34" charset="0"/>
                <a:ea typeface="Arial Unicode MS" pitchFamily="34" charset="-128"/>
                <a:cs typeface="Tahoma" pitchFamily="34" charset="0"/>
              </a:rPr>
              <a:t>          </a:t>
            </a:r>
            <a:r>
              <a:rPr lang="th-TH" sz="3200" b="1" dirty="0" smtClean="0">
                <a:solidFill>
                  <a:srgbClr val="FF0000"/>
                </a:solidFill>
                <a:latin typeface="PSL Malinee" pitchFamily="18" charset="-34"/>
                <a:ea typeface="Arial Unicode MS" pitchFamily="34" charset="-128"/>
                <a:cs typeface="PSL Malinee" pitchFamily="18" charset="-34"/>
              </a:rPr>
              <a:t>จดหมายข่าว    </a:t>
            </a:r>
            <a:r>
              <a:rPr lang="en-US" sz="3200" b="1" dirty="0" smtClean="0">
                <a:solidFill>
                  <a:srgbClr val="FF0000"/>
                </a:solidFill>
                <a:latin typeface="PSL Malinee" pitchFamily="18" charset="-34"/>
                <a:ea typeface="Arial Unicode MS" pitchFamily="34" charset="-128"/>
                <a:cs typeface="PSL Malinee" pitchFamily="18" charset="-34"/>
              </a:rPr>
              <a:t> Newsletter</a:t>
            </a:r>
            <a:endParaRPr lang="th-TH" sz="3200" b="1" dirty="0">
              <a:solidFill>
                <a:srgbClr val="FF0000"/>
              </a:solidFill>
              <a:latin typeface="PSL Malinee" pitchFamily="18" charset="-34"/>
              <a:ea typeface="Arial Unicode MS" pitchFamily="34" charset="-128"/>
              <a:cs typeface="PSL Malinee" pitchFamily="18" charset="-34"/>
            </a:endParaRPr>
          </a:p>
        </p:txBody>
      </p:sp>
      <p:cxnSp>
        <p:nvCxnSpPr>
          <p:cNvPr id="9" name="ตัวเชื่อมต่อตรง 8"/>
          <p:cNvCxnSpPr/>
          <p:nvPr/>
        </p:nvCxnSpPr>
        <p:spPr>
          <a:xfrm>
            <a:off x="4810124" y="571480"/>
            <a:ext cx="4889534" cy="1588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753828" y="750077"/>
            <a:ext cx="2152177" cy="281383"/>
          </a:xfrm>
          <a:prstGeom prst="rect">
            <a:avLst/>
          </a:prstGeom>
          <a:noFill/>
        </p:spPr>
        <p:txBody>
          <a:bodyPr wrap="square" lIns="95782" tIns="47891" rIns="95782" bIns="47891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  </a:t>
            </a:r>
            <a:endParaRPr lang="th-TH" sz="12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38687" y="631897"/>
            <a:ext cx="5151523" cy="296772"/>
          </a:xfrm>
          <a:prstGeom prst="rect">
            <a:avLst/>
          </a:prstGeom>
          <a:noFill/>
        </p:spPr>
        <p:txBody>
          <a:bodyPr wrap="none" lIns="95782" tIns="47891" rIns="95782" bIns="47891" rtlCol="0">
            <a:spAutoFit/>
          </a:bodyPr>
          <a:lstStyle/>
          <a:p>
            <a:r>
              <a:rPr lang="en-US" sz="1300" b="1" dirty="0" smtClean="0">
                <a:latin typeface="Comic Sans MS" pitchFamily="66" charset="0"/>
              </a:rPr>
              <a:t>THAI  CONSULTANT  AND  PUBLIC  RELATION  CO.,LTD</a:t>
            </a:r>
            <a:endParaRPr lang="th-TH" sz="1300" b="1" dirty="0">
              <a:latin typeface="Comic Sans MS" pitchFamily="66" charset="0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>
          <a:xfrm>
            <a:off x="0" y="1071547"/>
            <a:ext cx="9906000" cy="377711"/>
          </a:xfrm>
          <a:prstGeom prst="rect">
            <a:avLst/>
          </a:prstGeom>
          <a:solidFill>
            <a:srgbClr val="E7F9CB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5782" tIns="47891" rIns="95782" bIns="47891" rtlCol="0" anchor="ctr"/>
          <a:lstStyle/>
          <a:p>
            <a:pPr algn="ctr"/>
            <a:endParaRPr lang="th-TH" b="1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2723" y="1092069"/>
            <a:ext cx="3356160" cy="312161"/>
          </a:xfrm>
          <a:prstGeom prst="rect">
            <a:avLst/>
          </a:prstGeom>
          <a:noFill/>
        </p:spPr>
        <p:txBody>
          <a:bodyPr wrap="none" lIns="95782" tIns="47891" rIns="95782" bIns="47891" rtlCol="0">
            <a:spAutoFit/>
          </a:bodyPr>
          <a:lstStyle/>
          <a:p>
            <a:r>
              <a:rPr lang="th-TH" sz="14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  ฉบับที่ </a:t>
            </a:r>
            <a:r>
              <a:rPr lang="en-US" sz="14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1</a:t>
            </a:r>
            <a:r>
              <a:rPr lang="th-TH" sz="14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 วันที่ </a:t>
            </a:r>
            <a:r>
              <a:rPr lang="en-US" sz="14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14</a:t>
            </a:r>
            <a:r>
              <a:rPr lang="th-TH" sz="14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 เดือน สิงหาคม 255</a:t>
            </a:r>
            <a:r>
              <a:rPr lang="en-US" sz="14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6</a:t>
            </a:r>
            <a:endParaRPr lang="th-TH" sz="1400" b="1" dirty="0">
              <a:latin typeface="Tahoma" pitchFamily="34" charset="0"/>
              <a:ea typeface="Arial Unicode MS" pitchFamily="34" charset="-128"/>
              <a:cs typeface="Tahom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10324" y="6429396"/>
            <a:ext cx="3488433" cy="404494"/>
          </a:xfrm>
          <a:prstGeom prst="rect">
            <a:avLst/>
          </a:prstGeom>
          <a:noFill/>
        </p:spPr>
        <p:txBody>
          <a:bodyPr wrap="square" lIns="95782" tIns="47891" rIns="95782" bIns="47891" rtlCol="0" anchor="ctr">
            <a:spAutoFit/>
          </a:bodyPr>
          <a:lstStyle/>
          <a:p>
            <a:pPr algn="r"/>
            <a:r>
              <a:rPr lang="en-US" sz="2000" b="1" dirty="0" smtClean="0">
                <a:latin typeface="Gill Sans MT Condensed" pitchFamily="34" charset="0"/>
                <a:cs typeface="CordiaUPC" pitchFamily="34" charset="-34"/>
              </a:rPr>
              <a:t>http://www.tpconsult.co.th</a:t>
            </a:r>
            <a:endParaRPr lang="th-TH" sz="2000" b="1" dirty="0">
              <a:latin typeface="Gill Sans MT Condensed" pitchFamily="34" charset="0"/>
              <a:cs typeface="CordiaUPC" pitchFamily="34" charset="-34"/>
            </a:endParaRPr>
          </a:p>
        </p:txBody>
      </p:sp>
      <p:sp>
        <p:nvSpPr>
          <p:cNvPr id="16" name="ชื่อเรื่อง 15"/>
          <p:cNvSpPr>
            <a:spLocks noGrp="1"/>
          </p:cNvSpPr>
          <p:nvPr>
            <p:ph type="ctrTitle"/>
          </p:nvPr>
        </p:nvSpPr>
        <p:spPr>
          <a:xfrm>
            <a:off x="4304928" y="1714488"/>
            <a:ext cx="5040560" cy="1930536"/>
          </a:xfrm>
        </p:spPr>
        <p:txBody>
          <a:bodyPr>
            <a:noAutofit/>
          </a:bodyPr>
          <a:lstStyle/>
          <a:p>
            <a:r>
              <a:rPr lang="th-TH" sz="2400" b="1" dirty="0" smtClean="0">
                <a:solidFill>
                  <a:srgbClr val="000000"/>
                </a:solidFill>
              </a:rPr>
              <a:t>สวัสดีครับ พี่น้องชาว </a:t>
            </a:r>
            <a:r>
              <a:rPr lang="en-US" sz="2400" b="1" dirty="0" smtClean="0">
                <a:solidFill>
                  <a:srgbClr val="000000"/>
                </a:solidFill>
              </a:rPr>
              <a:t>TP GROUP </a:t>
            </a:r>
            <a:r>
              <a:rPr lang="th-TH" sz="2400" b="1" dirty="0" smtClean="0">
                <a:solidFill>
                  <a:srgbClr val="000000"/>
                </a:solidFill>
              </a:rPr>
              <a:t>ทุกท่าน </a:t>
            </a:r>
            <a:br>
              <a:rPr lang="th-TH" sz="2400" b="1" dirty="0" smtClean="0">
                <a:solidFill>
                  <a:srgbClr val="000000"/>
                </a:solidFill>
              </a:rPr>
            </a:br>
            <a:r>
              <a:rPr lang="th-TH" sz="2400" b="1" dirty="0" smtClean="0">
                <a:solidFill>
                  <a:srgbClr val="000000"/>
                </a:solidFill>
              </a:rPr>
              <a:t>อีกไม่กี่วันแล้วพวกเราชาว </a:t>
            </a:r>
            <a:r>
              <a:rPr lang="en-US" sz="2400" b="1" dirty="0" smtClean="0">
                <a:solidFill>
                  <a:srgbClr val="000000"/>
                </a:solidFill>
              </a:rPr>
              <a:t>TP GROUP </a:t>
            </a:r>
            <a:r>
              <a:rPr lang="th-TH" sz="2400" b="1" dirty="0" smtClean="0">
                <a:solidFill>
                  <a:srgbClr val="000000"/>
                </a:solidFill>
              </a:rPr>
              <a:t>ต้องได้เดินทางไปสัมมนากลางปี</a:t>
            </a:r>
            <a:r>
              <a:rPr lang="th-TH" sz="2400" b="1" dirty="0" smtClean="0">
                <a:solidFill>
                  <a:srgbClr val="000000"/>
                </a:solidFill>
              </a:rPr>
              <a:t>ที่ต่างจังหวัด รวมทั้ง</a:t>
            </a:r>
            <a:r>
              <a:rPr lang="th-TH" sz="2400" b="1" dirty="0" smtClean="0">
                <a:solidFill>
                  <a:srgbClr val="000000"/>
                </a:solidFill>
              </a:rPr>
              <a:t>ได้ทำกิจกรรมต่างๆร่วมกันเพื่อสานความสัมพันธ์ภายในครอบครัว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th-TH" sz="2400" b="1" dirty="0" smtClean="0">
                <a:solidFill>
                  <a:srgbClr val="000000"/>
                </a:solidFill>
              </a:rPr>
              <a:t/>
            </a:r>
            <a:br>
              <a:rPr lang="th-TH" sz="2400" b="1" dirty="0" smtClean="0">
                <a:solidFill>
                  <a:srgbClr val="000000"/>
                </a:solidFill>
              </a:rPr>
            </a:br>
            <a:r>
              <a:rPr lang="en-US" sz="2400" b="1" dirty="0" smtClean="0">
                <a:solidFill>
                  <a:srgbClr val="000000"/>
                </a:solidFill>
              </a:rPr>
              <a:t>TP </a:t>
            </a:r>
            <a:r>
              <a:rPr lang="en-US" sz="2400" b="1" dirty="0" smtClean="0">
                <a:solidFill>
                  <a:srgbClr val="000000"/>
                </a:solidFill>
              </a:rPr>
              <a:t>GROUP </a:t>
            </a:r>
            <a:r>
              <a:rPr lang="th-TH" sz="2400" b="1" dirty="0" smtClean="0">
                <a:solidFill>
                  <a:srgbClr val="000000"/>
                </a:solidFill>
              </a:rPr>
              <a:t>ของเราอีกด้วย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22" name="ชื่อเรื่องรอง 21"/>
          <p:cNvSpPr>
            <a:spLocks noGrp="1"/>
          </p:cNvSpPr>
          <p:nvPr>
            <p:ph type="subTitle" idx="1"/>
          </p:nvPr>
        </p:nvSpPr>
        <p:spPr>
          <a:xfrm>
            <a:off x="272480" y="3789040"/>
            <a:ext cx="8856984" cy="2640356"/>
          </a:xfrm>
        </p:spPr>
        <p:txBody>
          <a:bodyPr>
            <a:normAutofit/>
          </a:bodyPr>
          <a:lstStyle/>
          <a:p>
            <a:r>
              <a:rPr lang="th-TH" sz="2400" b="1" dirty="0" smtClean="0">
                <a:solidFill>
                  <a:srgbClr val="FF0000"/>
                </a:solidFill>
              </a:rPr>
              <a:t>ก่อนอื่นนั้น เราจะเตรียมตัวอย่างไรเพื่อให้การไปสัมมนากลางปีนี้มีสาระสนุกและปลอดภัย</a:t>
            </a:r>
          </a:p>
          <a:p>
            <a:pPr algn="l"/>
            <a:r>
              <a:rPr lang="th-TH" sz="2400" b="1" dirty="0" smtClean="0">
                <a:solidFill>
                  <a:srgbClr val="FF0000"/>
                </a:solidFill>
              </a:rPr>
              <a:t>โดยจดหมายข่าวฉบับนี้ ผมจะขอเสนอเรื่องราวดีๆด้านความปลอดภัยในการเล่น</a:t>
            </a:r>
            <a:r>
              <a:rPr lang="th-TH" sz="2400" b="1" dirty="0" smtClean="0">
                <a:solidFill>
                  <a:srgbClr val="FF0000"/>
                </a:solidFill>
              </a:rPr>
              <a:t>น้ำ </a:t>
            </a:r>
            <a:r>
              <a:rPr lang="th-TH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h-TH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ล่องแก่ง) </a:t>
            </a:r>
            <a:r>
              <a:rPr lang="th-TH" sz="2400" b="1" dirty="0" smtClean="0">
                <a:solidFill>
                  <a:srgbClr val="FF0000"/>
                </a:solidFill>
              </a:rPr>
              <a:t>ซึ่ง</a:t>
            </a:r>
            <a:r>
              <a:rPr lang="th-TH" sz="2400" b="1" dirty="0" smtClean="0">
                <a:solidFill>
                  <a:srgbClr val="FF0000"/>
                </a:solidFill>
              </a:rPr>
              <a:t>เราทุกคนคงได้ร่วมกิจกรรมทางน้ำอย่างแน่นอนครับ </a:t>
            </a:r>
          </a:p>
          <a:p>
            <a:pPr algn="l"/>
            <a:r>
              <a:rPr lang="th-TH" sz="2400" b="1" dirty="0" smtClean="0">
                <a:solidFill>
                  <a:srgbClr val="FF0000"/>
                </a:solidFill>
              </a:rPr>
              <a:t>     ดังนั้น </a:t>
            </a:r>
            <a:r>
              <a:rPr lang="th-TH" sz="2400" b="1" dirty="0" smtClean="0">
                <a:solidFill>
                  <a:srgbClr val="FF0000"/>
                </a:solidFill>
              </a:rPr>
              <a:t>ข้อควรปฏิบัติในการล่องแก่ง ก่อนจะไปล่องแก่งควรเตรียมตัวสำหรับการเดินทางให้เหมาะสมเพื่อให้ได้รับความสนุกสนาน ความปลอดภัย โดยไม่ส่งผลกระทบกับธรรมชาติและสิ่งแวดล้อม ดังต่อไปนี้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Boz\Desktop\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1700808"/>
            <a:ext cx="3278272" cy="1915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มนมุมสี่เหลี่ยมด้านเดียวกัน 3"/>
          <p:cNvSpPr/>
          <p:nvPr/>
        </p:nvSpPr>
        <p:spPr>
          <a:xfrm rot="16200000">
            <a:off x="6036472" y="-2940860"/>
            <a:ext cx="928671" cy="6810388"/>
          </a:xfrm>
          <a:prstGeom prst="round2Same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rtlCol="0" anchor="ctr"/>
          <a:lstStyle/>
          <a:p>
            <a:pPr algn="ctr"/>
            <a:endParaRPr lang="th-TH"/>
          </a:p>
        </p:txBody>
      </p:sp>
      <p:pic>
        <p:nvPicPr>
          <p:cNvPr id="5" name="รูปภาพ 4" descr="TPgroup copy.png"/>
          <p:cNvPicPr>
            <a:picLocks noChangeAspect="1"/>
          </p:cNvPicPr>
          <p:nvPr/>
        </p:nvPicPr>
        <p:blipFill>
          <a:blip r:embed="rId4" cstate="print"/>
          <a:srcRect l="9821" t="7812" r="7589" b="15625"/>
          <a:stretch>
            <a:fillRect/>
          </a:stretch>
        </p:blipFill>
        <p:spPr>
          <a:xfrm>
            <a:off x="126966" y="142853"/>
            <a:ext cx="1254135" cy="8167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405274" y="0"/>
            <a:ext cx="5500726" cy="650715"/>
          </a:xfrm>
          <a:prstGeom prst="rect">
            <a:avLst/>
          </a:prstGeom>
          <a:noFill/>
        </p:spPr>
        <p:txBody>
          <a:bodyPr wrap="square" lIns="95782" tIns="47891" rIns="95782" bIns="47891" rtlCol="0">
            <a:spAutoFit/>
          </a:bodyPr>
          <a:lstStyle/>
          <a:p>
            <a:r>
              <a:rPr lang="th-TH" sz="2400" b="1" dirty="0" smtClean="0">
                <a:solidFill>
                  <a:srgbClr val="7030A0"/>
                </a:solidFill>
                <a:latin typeface="Tahoma" pitchFamily="34" charset="0"/>
                <a:ea typeface="Arial Unicode MS" pitchFamily="34" charset="-128"/>
                <a:cs typeface="Tahoma" pitchFamily="34" charset="0"/>
              </a:rPr>
              <a:t>              </a:t>
            </a:r>
            <a:r>
              <a:rPr lang="th-TH" sz="3600" b="1" dirty="0" smtClean="0">
                <a:solidFill>
                  <a:srgbClr val="7030A0"/>
                </a:solidFill>
                <a:latin typeface="PSL Malinee" pitchFamily="18" charset="-34"/>
                <a:ea typeface="Arial Unicode MS" pitchFamily="34" charset="-128"/>
                <a:cs typeface="PSL Malinee" pitchFamily="18" charset="-34"/>
              </a:rPr>
              <a:t>จดหมายข่าว    </a:t>
            </a:r>
            <a:r>
              <a:rPr lang="en-US" sz="3600" b="1" dirty="0" smtClean="0">
                <a:solidFill>
                  <a:srgbClr val="7030A0"/>
                </a:solidFill>
                <a:latin typeface="PSL Malinee" pitchFamily="18" charset="-34"/>
                <a:ea typeface="Arial Unicode MS" pitchFamily="34" charset="-128"/>
                <a:cs typeface="PSL Malinee" pitchFamily="18" charset="-34"/>
              </a:rPr>
              <a:t> Newsletter</a:t>
            </a:r>
            <a:endParaRPr lang="th-TH" sz="3600" b="1" dirty="0">
              <a:solidFill>
                <a:srgbClr val="7030A0"/>
              </a:solidFill>
              <a:latin typeface="PSL Malinee" pitchFamily="18" charset="-34"/>
              <a:ea typeface="Arial Unicode MS" pitchFamily="34" charset="-128"/>
              <a:cs typeface="PSL Malinee" pitchFamily="18" charset="-34"/>
            </a:endParaRPr>
          </a:p>
        </p:txBody>
      </p:sp>
      <p:cxnSp>
        <p:nvCxnSpPr>
          <p:cNvPr id="9" name="ตัวเชื่อมต่อตรง 8"/>
          <p:cNvCxnSpPr/>
          <p:nvPr/>
        </p:nvCxnSpPr>
        <p:spPr>
          <a:xfrm>
            <a:off x="4810124" y="571480"/>
            <a:ext cx="4889534" cy="1588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753828" y="750077"/>
            <a:ext cx="2152177" cy="281383"/>
          </a:xfrm>
          <a:prstGeom prst="rect">
            <a:avLst/>
          </a:prstGeom>
          <a:noFill/>
        </p:spPr>
        <p:txBody>
          <a:bodyPr wrap="square" lIns="95782" tIns="47891" rIns="95782" bIns="47891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  </a:t>
            </a:r>
            <a:endParaRPr lang="th-TH" sz="12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38687" y="631897"/>
            <a:ext cx="5151523" cy="296772"/>
          </a:xfrm>
          <a:prstGeom prst="rect">
            <a:avLst/>
          </a:prstGeom>
          <a:noFill/>
        </p:spPr>
        <p:txBody>
          <a:bodyPr wrap="none" lIns="95782" tIns="47891" rIns="95782" bIns="47891" rtlCol="0">
            <a:spAutoFit/>
          </a:bodyPr>
          <a:lstStyle/>
          <a:p>
            <a:r>
              <a:rPr lang="en-US" sz="1300" b="1" dirty="0" smtClean="0">
                <a:solidFill>
                  <a:srgbClr val="002060"/>
                </a:solidFill>
                <a:latin typeface="Comic Sans MS" pitchFamily="66" charset="0"/>
              </a:rPr>
              <a:t>THAI  CONSULTANT  AND  PUBLIC  RELATION  CO.,LTD</a:t>
            </a:r>
            <a:endParaRPr lang="th-TH" sz="13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>
          <a:xfrm>
            <a:off x="0" y="1071547"/>
            <a:ext cx="9906000" cy="377711"/>
          </a:xfrm>
          <a:prstGeom prst="rect">
            <a:avLst/>
          </a:prstGeom>
          <a:solidFill>
            <a:srgbClr val="E7F9CB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5782" tIns="47891" rIns="95782" bIns="47891" rtlCol="0" anchor="ctr"/>
          <a:lstStyle/>
          <a:p>
            <a:pPr algn="ctr"/>
            <a:endParaRPr lang="th-TH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2723" y="1092069"/>
            <a:ext cx="3736071" cy="312161"/>
          </a:xfrm>
          <a:prstGeom prst="rect">
            <a:avLst/>
          </a:prstGeom>
          <a:noFill/>
        </p:spPr>
        <p:txBody>
          <a:bodyPr wrap="none" lIns="95782" tIns="47891" rIns="95782" bIns="47891" rtlCol="0">
            <a:spAutoFit/>
          </a:bodyPr>
          <a:lstStyle/>
          <a:p>
            <a:r>
              <a:rPr lang="th-TH" sz="14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 ฉบับที่ </a:t>
            </a:r>
            <a:r>
              <a:rPr lang="en-US" sz="14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1 </a:t>
            </a:r>
            <a:r>
              <a:rPr lang="th-TH" sz="14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วันที่ </a:t>
            </a:r>
            <a:r>
              <a:rPr lang="en-US" sz="14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14 </a:t>
            </a:r>
            <a:r>
              <a:rPr lang="th-TH" sz="14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เดือน สิงหาคม พ.ศ. </a:t>
            </a:r>
            <a:r>
              <a:rPr lang="en-US" sz="14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2556</a:t>
            </a:r>
            <a:endParaRPr lang="th-TH" sz="1400" b="1" dirty="0">
              <a:latin typeface="Tahoma" pitchFamily="34" charset="0"/>
              <a:ea typeface="Arial Unicode MS" pitchFamily="34" charset="-128"/>
              <a:cs typeface="Tahoma" pitchFamily="34" charset="0"/>
            </a:endParaRPr>
          </a:p>
        </p:txBody>
      </p:sp>
      <p:sp>
        <p:nvSpPr>
          <p:cNvPr id="21" name="ชื่อเรื่อง 20"/>
          <p:cNvSpPr>
            <a:spLocks noGrp="1"/>
          </p:cNvSpPr>
          <p:nvPr>
            <p:ph type="ctrTitle"/>
          </p:nvPr>
        </p:nvSpPr>
        <p:spPr>
          <a:xfrm>
            <a:off x="704528" y="3039095"/>
            <a:ext cx="8420100" cy="1470025"/>
          </a:xfrm>
        </p:spPr>
        <p:txBody>
          <a:bodyPr>
            <a:normAutofit fontScale="90000"/>
          </a:bodyPr>
          <a:lstStyle/>
          <a:p>
            <a:r>
              <a:rPr lang="th-TH" sz="2000" b="1" dirty="0" smtClean="0"/>
              <a:t> </a:t>
            </a:r>
            <a:br>
              <a:rPr lang="th-TH" sz="2000" b="1" dirty="0" smtClean="0"/>
            </a:br>
            <a:r>
              <a:rPr lang="th-TH" sz="2000" b="1" dirty="0" smtClean="0"/>
              <a:t/>
            </a:r>
            <a:br>
              <a:rPr lang="th-TH" sz="2000" b="1" dirty="0" smtClean="0"/>
            </a:br>
            <a:r>
              <a:rPr lang="th-TH" sz="2000" b="1" dirty="0" smtClean="0"/>
              <a:t/>
            </a:r>
            <a:br>
              <a:rPr lang="th-TH" sz="2000" b="1" dirty="0" smtClean="0"/>
            </a:br>
            <a:r>
              <a:rPr lang="th-TH" sz="2000" b="1" dirty="0" smtClean="0"/>
              <a:t/>
            </a:r>
            <a:br>
              <a:rPr lang="th-TH" sz="2000" b="1" dirty="0" smtClean="0"/>
            </a:br>
            <a:r>
              <a:rPr lang="th-TH" sz="2000" b="1" dirty="0" smtClean="0"/>
              <a:t/>
            </a:r>
            <a:br>
              <a:rPr lang="th-TH" sz="2000" b="1" dirty="0" smtClean="0"/>
            </a:br>
            <a:r>
              <a:rPr lang="th-TH" sz="2000" b="1" dirty="0" smtClean="0"/>
              <a:t/>
            </a:r>
            <a:br>
              <a:rPr lang="th-TH" sz="2000" b="1" dirty="0" smtClean="0"/>
            </a:br>
            <a:r>
              <a:rPr lang="th-TH" sz="2000" b="1" dirty="0" smtClean="0"/>
              <a:t/>
            </a:r>
            <a:br>
              <a:rPr lang="th-TH" sz="2000" b="1" dirty="0" smtClean="0"/>
            </a:br>
            <a:r>
              <a:rPr lang="th-TH" sz="2700" b="1" dirty="0" smtClean="0">
                <a:solidFill>
                  <a:srgbClr val="FF0000"/>
                </a:solidFill>
              </a:rPr>
              <a:t>การเตรียมตัวท่องเที่ยวทางน้ำ </a:t>
            </a:r>
            <a:r>
              <a:rPr lang="en-US" sz="2000" b="1" dirty="0" smtClean="0">
                <a:solidFill>
                  <a:srgbClr val="FF0000"/>
                </a:solidFill>
              </a:rPr>
              <a:t/>
            </a:r>
            <a:br>
              <a:rPr lang="en-US" sz="2000" b="1" dirty="0" smtClean="0">
                <a:solidFill>
                  <a:srgbClr val="FF0000"/>
                </a:solidFill>
              </a:rPr>
            </a:br>
            <a:r>
              <a:rPr lang="th-TH" sz="2000" b="1" dirty="0" smtClean="0"/>
              <a:t/>
            </a:r>
            <a:br>
              <a:rPr lang="th-TH" sz="2000" b="1" dirty="0" smtClean="0"/>
            </a:br>
            <a:r>
              <a:rPr lang="th-TH" sz="2000" dirty="0" smtClean="0"/>
              <a:t/>
            </a:r>
            <a:br>
              <a:rPr lang="th-TH" sz="2000" dirty="0" smtClean="0"/>
            </a:br>
            <a:r>
              <a:rPr lang="th-TH" sz="2000" b="1" dirty="0" smtClean="0"/>
              <a:t>     </a:t>
            </a:r>
            <a:r>
              <a:rPr lang="en-US" sz="2000" b="1" dirty="0" smtClean="0">
                <a:solidFill>
                  <a:srgbClr val="DA08BC"/>
                </a:solidFill>
              </a:rPr>
              <a:t/>
            </a:r>
            <a:br>
              <a:rPr lang="en-US" sz="2000" b="1" dirty="0" smtClean="0">
                <a:solidFill>
                  <a:srgbClr val="DA08BC"/>
                </a:solidFill>
              </a:rPr>
            </a:br>
            <a:r>
              <a:rPr lang="th-TH" sz="2700" dirty="0" smtClean="0"/>
              <a:t/>
            </a:r>
            <a:br>
              <a:rPr lang="th-TH" sz="2700" dirty="0" smtClean="0"/>
            </a:br>
            <a:r>
              <a:rPr lang="th-TH" dirty="0" smtClean="0"/>
              <a:t/>
            </a:r>
            <a:br>
              <a:rPr lang="th-TH" dirty="0" smtClean="0"/>
            </a:br>
            <a:endParaRPr lang="en-US" dirty="0"/>
          </a:p>
        </p:txBody>
      </p:sp>
      <p:sp>
        <p:nvSpPr>
          <p:cNvPr id="22" name="ชื่อเรื่องรอง 21"/>
          <p:cNvSpPr>
            <a:spLocks noGrp="1"/>
          </p:cNvSpPr>
          <p:nvPr>
            <p:ph type="subTitle" idx="1"/>
          </p:nvPr>
        </p:nvSpPr>
        <p:spPr>
          <a:xfrm>
            <a:off x="126966" y="3717032"/>
            <a:ext cx="9572692" cy="2710654"/>
          </a:xfrm>
        </p:spPr>
        <p:txBody>
          <a:bodyPr>
            <a:noAutofit/>
          </a:bodyPr>
          <a:lstStyle/>
          <a:p>
            <a:pPr algn="l"/>
            <a:r>
              <a:rPr lang="th-TH" sz="2000" b="1" dirty="0" smtClean="0">
                <a:solidFill>
                  <a:schemeClr val="tx1"/>
                </a:solidFill>
              </a:rPr>
              <a:t>      </a:t>
            </a:r>
            <a:r>
              <a:rPr lang="th-TH" sz="2000" dirty="0" smtClean="0">
                <a:solidFill>
                  <a:srgbClr val="002060"/>
                </a:solidFill>
              </a:rPr>
              <a:t>ควรเลือกเสื้อผ้าที่เหมาะสมเช่น กางเกงขาสั้น และเสื้อผ้า ควรใช้ผ้า ที่แห้งง่าย รองเท้าแตะที่มีสายรัดจะดีมาก เพราะ</a:t>
            </a:r>
            <a:r>
              <a:rPr lang="th-TH" sz="2000" dirty="0" smtClean="0">
                <a:solidFill>
                  <a:srgbClr val="002060"/>
                </a:solidFill>
              </a:rPr>
              <a:t>ต้อ</a:t>
            </a:r>
            <a:r>
              <a:rPr lang="th-TH" sz="2000" dirty="0">
                <a:solidFill>
                  <a:srgbClr val="002060"/>
                </a:solidFill>
              </a:rPr>
              <a:t>ง</a:t>
            </a:r>
            <a:r>
              <a:rPr lang="th-TH" sz="2000" dirty="0" smtClean="0">
                <a:solidFill>
                  <a:srgbClr val="002060"/>
                </a:solidFill>
              </a:rPr>
              <a:t>เตรียมพร้อม </a:t>
            </a:r>
            <a:r>
              <a:rPr lang="th-TH" sz="2000" dirty="0" smtClean="0">
                <a:solidFill>
                  <a:srgbClr val="002060"/>
                </a:solidFill>
              </a:rPr>
              <a:t>ที่จะเปียกน้ำ และขึ้นไปเดินบนฝั่ง หากมีการเดินป่าระยะทางไกล ก็จะเป็นต้องนำรองเท้าผ้าใบไปอีกคู่หนึ่ง ในช่วงฤดูหนาว ควรมีเสื้อแจ๊คเก็ต ผ้ากันลมไว้ใส่กันหนาวช่วงที่ล่องแก่ง</a:t>
            </a:r>
            <a:r>
              <a:rPr lang="th-TH" sz="2000" dirty="0" smtClean="0">
                <a:solidFill>
                  <a:srgbClr val="002060"/>
                </a:solidFill>
              </a:rPr>
              <a:t>ด้วย</a:t>
            </a:r>
            <a:r>
              <a:rPr lang="th-TH" sz="2000" dirty="0" smtClean="0"/>
              <a:t/>
            </a:r>
            <a:br>
              <a:rPr lang="th-TH" sz="2000" dirty="0" smtClean="0"/>
            </a:br>
            <a:r>
              <a:rPr lang="th-TH" sz="2000" dirty="0"/>
              <a:t> </a:t>
            </a:r>
            <a:r>
              <a:rPr lang="th-TH" sz="2000" dirty="0" smtClean="0"/>
              <a:t>       </a:t>
            </a:r>
            <a:r>
              <a:rPr lang="th-TH" sz="2000" dirty="0" smtClean="0">
                <a:solidFill>
                  <a:srgbClr val="002060"/>
                </a:solidFill>
              </a:rPr>
              <a:t>เสื้อผ้า </a:t>
            </a:r>
            <a:r>
              <a:rPr lang="th-TH" sz="2000" dirty="0" smtClean="0">
                <a:solidFill>
                  <a:srgbClr val="002060"/>
                </a:solidFill>
              </a:rPr>
              <a:t>อุปกรณ์สำหรับแค้มป์ปิ้ง กล้องถ่ายภาพและของใช้ต่างๆ ควรใส่ถุงพลาสติก หรือถุงกันเปียก ให้เรียบร้อย การเตรียมสัมภาระต่างๆ นำไปเฉพาะที่จำเป็นจริงๆ เพราะพื้นที่ขนสัมภาระจำกัด</a:t>
            </a:r>
            <a:br>
              <a:rPr lang="th-TH" sz="2000" dirty="0" smtClean="0">
                <a:solidFill>
                  <a:srgbClr val="002060"/>
                </a:solidFill>
              </a:rPr>
            </a:br>
            <a:r>
              <a:rPr lang="th-TH" sz="2000" dirty="0" smtClean="0">
                <a:solidFill>
                  <a:srgbClr val="002060"/>
                </a:solidFill>
              </a:rPr>
              <a:t>ในการล่องแก่งควรศึกษาข้อปฎิบัติการพายเรือ พยายามมีส่วนร่วมในการเดินทางอย่างดี ควรปฏิบัติตัวตามคำแนะนำของกัปตันเรือและมัคคุเทศก์</a:t>
            </a:r>
            <a:br>
              <a:rPr lang="th-TH" sz="2000" dirty="0" smtClean="0">
                <a:solidFill>
                  <a:srgbClr val="002060"/>
                </a:solidFill>
              </a:rPr>
            </a:br>
            <a:r>
              <a:rPr lang="th-TH" sz="2000" dirty="0" smtClean="0">
                <a:solidFill>
                  <a:srgbClr val="002060"/>
                </a:solidFill>
              </a:rPr>
              <a:t>        หาก</a:t>
            </a:r>
            <a:r>
              <a:rPr lang="th-TH" sz="2000" dirty="0" smtClean="0">
                <a:solidFill>
                  <a:srgbClr val="002060"/>
                </a:solidFill>
              </a:rPr>
              <a:t>มีการรับประทานอาหาร หรือไปประกอบอาหารในป่า ควรเลือกรายการอาหาร ที่สะดวก สบาย ง่าย และหลีกเลี่ยงการใช้เครื่องกระป๋อง ภาชนะประเภทกล่องโฟม ขวดน้ำพลาสติคที่ใช้ครั้งเดียว เพื่อลดขยะ และมลพิษ ทุกครั้งที่เก็บแค้มป์ ควรดูแลความสะอาด พยายามให้พื้นที่ กลับสู่สภาพเดิม ให้มากที่สุด</a:t>
            </a:r>
            <a:endParaRPr lang="en-US" sz="2000" b="1" dirty="0">
              <a:solidFill>
                <a:srgbClr val="DA08BC"/>
              </a:solidFill>
            </a:endParaRPr>
          </a:p>
        </p:txBody>
      </p:sp>
      <p:pic>
        <p:nvPicPr>
          <p:cNvPr id="1026" name="Picture 2" descr="C:\Users\Boz\Desktop\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340" y="1578925"/>
            <a:ext cx="2443320" cy="16340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Boz\Desktop\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59" y="1628800"/>
            <a:ext cx="2647458" cy="18415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Boz\Desktop\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5864">
            <a:off x="6565360" y="1646512"/>
            <a:ext cx="2635390" cy="17786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มนมุมสี่เหลี่ยมด้านเดียวกัน 3"/>
          <p:cNvSpPr/>
          <p:nvPr/>
        </p:nvSpPr>
        <p:spPr>
          <a:xfrm rot="16200000">
            <a:off x="6036472" y="-2940860"/>
            <a:ext cx="928671" cy="6810388"/>
          </a:xfrm>
          <a:prstGeom prst="round2Same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rtlCol="0" anchor="ctr"/>
          <a:lstStyle/>
          <a:p>
            <a:pPr algn="ctr"/>
            <a:endParaRPr lang="th-TH"/>
          </a:p>
        </p:txBody>
      </p:sp>
      <p:pic>
        <p:nvPicPr>
          <p:cNvPr id="5" name="รูปภาพ 4" descr="TPgroup copy.png"/>
          <p:cNvPicPr>
            <a:picLocks noChangeAspect="1"/>
          </p:cNvPicPr>
          <p:nvPr/>
        </p:nvPicPr>
        <p:blipFill>
          <a:blip r:embed="rId4" cstate="print"/>
          <a:srcRect l="9821" t="7812" r="7589" b="15625"/>
          <a:stretch>
            <a:fillRect/>
          </a:stretch>
        </p:blipFill>
        <p:spPr>
          <a:xfrm>
            <a:off x="126966" y="142853"/>
            <a:ext cx="1254135" cy="8167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405274" y="0"/>
            <a:ext cx="5500726" cy="712270"/>
          </a:xfrm>
          <a:prstGeom prst="rect">
            <a:avLst/>
          </a:prstGeom>
          <a:noFill/>
        </p:spPr>
        <p:txBody>
          <a:bodyPr wrap="square" lIns="95782" tIns="47891" rIns="95782" bIns="47891" rtlCol="0">
            <a:spAutoFit/>
          </a:bodyPr>
          <a:lstStyle/>
          <a:p>
            <a:r>
              <a:rPr lang="th-TH" sz="2400" b="1" dirty="0" smtClean="0">
                <a:solidFill>
                  <a:srgbClr val="7030A0"/>
                </a:solidFill>
                <a:latin typeface="Tahoma" pitchFamily="34" charset="0"/>
                <a:ea typeface="Arial Unicode MS" pitchFamily="34" charset="-128"/>
                <a:cs typeface="Tahoma" pitchFamily="34" charset="0"/>
              </a:rPr>
              <a:t>         </a:t>
            </a:r>
            <a:r>
              <a:rPr lang="th-TH" sz="4000" b="1" dirty="0" smtClean="0">
                <a:solidFill>
                  <a:srgbClr val="7030A0"/>
                </a:solidFill>
                <a:latin typeface="PSL Malinee" pitchFamily="18" charset="-34"/>
                <a:ea typeface="Arial Unicode MS" pitchFamily="34" charset="-128"/>
                <a:cs typeface="PSL Malinee" pitchFamily="18" charset="-34"/>
              </a:rPr>
              <a:t>จดหมายข่าว    </a:t>
            </a:r>
            <a:r>
              <a:rPr lang="en-US" sz="4000" b="1" dirty="0" smtClean="0">
                <a:solidFill>
                  <a:srgbClr val="7030A0"/>
                </a:solidFill>
                <a:latin typeface="PSL Malinee" pitchFamily="18" charset="-34"/>
                <a:ea typeface="Arial Unicode MS" pitchFamily="34" charset="-128"/>
                <a:cs typeface="PSL Malinee" pitchFamily="18" charset="-34"/>
              </a:rPr>
              <a:t> Newsletter</a:t>
            </a:r>
            <a:endParaRPr lang="th-TH" sz="4000" b="1" dirty="0">
              <a:solidFill>
                <a:srgbClr val="7030A0"/>
              </a:solidFill>
              <a:latin typeface="PSL Malinee" pitchFamily="18" charset="-34"/>
              <a:ea typeface="Arial Unicode MS" pitchFamily="34" charset="-128"/>
              <a:cs typeface="PSL Malinee" pitchFamily="18" charset="-34"/>
            </a:endParaRPr>
          </a:p>
        </p:txBody>
      </p:sp>
      <p:cxnSp>
        <p:nvCxnSpPr>
          <p:cNvPr id="9" name="ตัวเชื่อมต่อตรง 8"/>
          <p:cNvCxnSpPr/>
          <p:nvPr/>
        </p:nvCxnSpPr>
        <p:spPr>
          <a:xfrm>
            <a:off x="4810124" y="571480"/>
            <a:ext cx="4889534" cy="1588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753828" y="750077"/>
            <a:ext cx="2152177" cy="281383"/>
          </a:xfrm>
          <a:prstGeom prst="rect">
            <a:avLst/>
          </a:prstGeom>
          <a:noFill/>
        </p:spPr>
        <p:txBody>
          <a:bodyPr wrap="square" lIns="95782" tIns="47891" rIns="95782" bIns="47891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  </a:t>
            </a:r>
            <a:endParaRPr lang="th-TH" sz="12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54477" y="785794"/>
            <a:ext cx="5151523" cy="296772"/>
          </a:xfrm>
          <a:prstGeom prst="rect">
            <a:avLst/>
          </a:prstGeom>
          <a:noFill/>
        </p:spPr>
        <p:txBody>
          <a:bodyPr wrap="none" lIns="95782" tIns="47891" rIns="95782" bIns="47891" rtlCol="0">
            <a:spAutoFit/>
          </a:bodyPr>
          <a:lstStyle/>
          <a:p>
            <a:r>
              <a:rPr lang="en-US" sz="1300" b="1" dirty="0" smtClean="0">
                <a:solidFill>
                  <a:srgbClr val="002060"/>
                </a:solidFill>
                <a:latin typeface="Comic Sans MS" pitchFamily="66" charset="0"/>
              </a:rPr>
              <a:t>THAI  CONSULTANT  AND  PUBLIC  RELATION  CO.,LTD</a:t>
            </a:r>
            <a:endParaRPr lang="th-TH" sz="13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>
          <a:xfrm>
            <a:off x="0" y="1071547"/>
            <a:ext cx="9906000" cy="377711"/>
          </a:xfrm>
          <a:prstGeom prst="rect">
            <a:avLst/>
          </a:prstGeom>
          <a:solidFill>
            <a:srgbClr val="E7F9CB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5782" tIns="47891" rIns="95782" bIns="47891" rtlCol="0" anchor="ctr"/>
          <a:lstStyle/>
          <a:p>
            <a:pPr algn="ctr"/>
            <a:endParaRPr lang="th-TH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2723" y="1092069"/>
            <a:ext cx="3356160" cy="312161"/>
          </a:xfrm>
          <a:prstGeom prst="rect">
            <a:avLst/>
          </a:prstGeom>
          <a:noFill/>
        </p:spPr>
        <p:txBody>
          <a:bodyPr wrap="none" lIns="95782" tIns="47891" rIns="95782" bIns="47891" rtlCol="0">
            <a:spAutoFit/>
          </a:bodyPr>
          <a:lstStyle/>
          <a:p>
            <a:r>
              <a:rPr lang="th-TH" sz="14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 ฉบับที่ </a:t>
            </a:r>
            <a:r>
              <a:rPr lang="en-US" sz="14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1 </a:t>
            </a:r>
            <a:r>
              <a:rPr lang="th-TH" sz="14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 วันที่ </a:t>
            </a:r>
            <a:r>
              <a:rPr lang="en-US" sz="14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14</a:t>
            </a:r>
            <a:r>
              <a:rPr lang="th-TH" sz="14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 เดือน สิงหาคม 255</a:t>
            </a:r>
            <a:r>
              <a:rPr lang="en-US" sz="14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6</a:t>
            </a:r>
            <a:endParaRPr lang="th-TH" sz="1400" b="1" dirty="0">
              <a:latin typeface="Tahoma" pitchFamily="34" charset="0"/>
              <a:ea typeface="Arial Unicode MS" pitchFamily="34" charset="-128"/>
              <a:cs typeface="Tahoma" pitchFamily="34" charset="0"/>
            </a:endParaRPr>
          </a:p>
        </p:txBody>
      </p:sp>
      <p:sp>
        <p:nvSpPr>
          <p:cNvPr id="22" name="ชื่อเรื่อง 21"/>
          <p:cNvSpPr>
            <a:spLocks noGrp="1"/>
          </p:cNvSpPr>
          <p:nvPr>
            <p:ph type="ctrTitle"/>
          </p:nvPr>
        </p:nvSpPr>
        <p:spPr>
          <a:xfrm>
            <a:off x="344488" y="1268761"/>
            <a:ext cx="9355170" cy="2736303"/>
          </a:xfrm>
        </p:spPr>
        <p:txBody>
          <a:bodyPr>
            <a:normAutofit fontScale="90000"/>
          </a:bodyPr>
          <a:lstStyle/>
          <a:p>
            <a:pPr algn="l"/>
            <a:r>
              <a:rPr lang="th-TH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/>
            </a:r>
            <a:br>
              <a:rPr lang="en-US" sz="2800" b="1" dirty="0" smtClean="0">
                <a:solidFill>
                  <a:srgbClr val="FF0000"/>
                </a:solidFill>
              </a:rPr>
            </a:br>
            <a:r>
              <a:rPr lang="th-TH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                   </a:t>
            </a:r>
            <a:r>
              <a:rPr lang="en-US" sz="3100" b="1" dirty="0" smtClean="0">
                <a:solidFill>
                  <a:srgbClr val="FF0000"/>
                </a:solidFill>
              </a:rPr>
              <a:t>                         </a:t>
            </a:r>
            <a:r>
              <a:rPr lang="th-TH" sz="2200" b="1" dirty="0" smtClean="0">
                <a:solidFill>
                  <a:srgbClr val="FF0000"/>
                </a:solidFill>
              </a:rPr>
              <a:t>หลักการ</a:t>
            </a:r>
            <a:r>
              <a:rPr lang="th-TH" sz="2200" b="1" dirty="0" smtClean="0">
                <a:solidFill>
                  <a:srgbClr val="FF0000"/>
                </a:solidFill>
              </a:rPr>
              <a:t>พายเรือล่องแม่น้ำ</a:t>
            </a:r>
            <a:r>
              <a:rPr lang="en-US" sz="2200" b="1" dirty="0" smtClean="0">
                <a:solidFill>
                  <a:srgbClr val="FF0000"/>
                </a:solidFill>
              </a:rPr>
              <a:t/>
            </a:r>
            <a:br>
              <a:rPr lang="en-US" sz="2200" b="1" dirty="0" smtClean="0">
                <a:solidFill>
                  <a:srgbClr val="FF0000"/>
                </a:solidFill>
              </a:rPr>
            </a:br>
            <a:r>
              <a:rPr lang="th-TH" sz="2200" b="1" dirty="0" smtClean="0"/>
              <a:t/>
            </a:r>
            <a:br>
              <a:rPr lang="th-TH" sz="2200" b="1" dirty="0" smtClean="0"/>
            </a:br>
            <a:r>
              <a:rPr lang="th-TH" sz="2200" b="1" dirty="0" smtClean="0"/>
              <a:t>                </a:t>
            </a:r>
            <a:r>
              <a:rPr lang="th-TH" sz="2200" dirty="0" smtClean="0">
                <a:solidFill>
                  <a:srgbClr val="002060"/>
                </a:solidFill>
              </a:rPr>
              <a:t>ลักษณะ</a:t>
            </a:r>
            <a:r>
              <a:rPr lang="th-TH" sz="2200" dirty="0" smtClean="0">
                <a:solidFill>
                  <a:srgbClr val="002060"/>
                </a:solidFill>
              </a:rPr>
              <a:t>ของสายน้ำและการอ่านสายน้ำ ความแรงของกระแสน้ำจะขึ้นอยู่กับส่วนประกอบต่างๆ ในธรรมชาติ เช่นความลึก โดยร่องน้ำยิ่งลึกมาก กระแสน้ำก็ยิ่งไหลแรง มากขึ้น การไหลของน้ำ สามารถแยกได้เป็น 2 อย่าง</a:t>
            </a:r>
            <a:r>
              <a:rPr lang="th-TH" sz="2200" dirty="0" smtClean="0">
                <a:solidFill>
                  <a:srgbClr val="002060"/>
                </a:solidFill>
              </a:rPr>
              <a:t>คือ</a:t>
            </a:r>
            <a:r>
              <a:rPr lang="th-TH" sz="2200" dirty="0" smtClean="0">
                <a:solidFill>
                  <a:srgbClr val="002060"/>
                </a:solidFill>
              </a:rPr>
              <a:t/>
            </a:r>
            <a:br>
              <a:rPr lang="th-TH" sz="2200" dirty="0" smtClean="0">
                <a:solidFill>
                  <a:srgbClr val="002060"/>
                </a:solidFill>
              </a:rPr>
            </a:br>
            <a:r>
              <a:rPr lang="th-TH" sz="2200" dirty="0" smtClean="0">
                <a:solidFill>
                  <a:srgbClr val="002060"/>
                </a:solidFill>
              </a:rPr>
              <a:t>   </a:t>
            </a:r>
            <a:r>
              <a:rPr lang="th-TH" sz="2200" dirty="0" smtClean="0">
                <a:solidFill>
                  <a:srgbClr val="002060"/>
                </a:solidFill>
              </a:rPr>
              <a:t> 		1.</a:t>
            </a:r>
            <a:r>
              <a:rPr lang="th-TH" sz="2200" dirty="0" smtClean="0">
                <a:solidFill>
                  <a:srgbClr val="002060"/>
                </a:solidFill>
              </a:rPr>
              <a:t>แก่ง ซึ่งน้ำจะไหลเร็วและแรงมาก</a:t>
            </a:r>
            <a:br>
              <a:rPr lang="th-TH" sz="2200" dirty="0" smtClean="0">
                <a:solidFill>
                  <a:srgbClr val="002060"/>
                </a:solidFill>
              </a:rPr>
            </a:br>
            <a:r>
              <a:rPr lang="th-TH" sz="2200" dirty="0" smtClean="0">
                <a:solidFill>
                  <a:srgbClr val="002060"/>
                </a:solidFill>
              </a:rPr>
              <a:t>    </a:t>
            </a:r>
            <a:r>
              <a:rPr lang="th-TH" sz="2200" dirty="0" smtClean="0">
                <a:solidFill>
                  <a:srgbClr val="002060"/>
                </a:solidFill>
              </a:rPr>
              <a:t>		2.</a:t>
            </a:r>
            <a:r>
              <a:rPr lang="th-TH" sz="2200" dirty="0" smtClean="0">
                <a:solidFill>
                  <a:srgbClr val="002060"/>
                </a:solidFill>
              </a:rPr>
              <a:t>แอ่ง น้ำจะไหลช้าและมีความลึก</a:t>
            </a:r>
            <a:r>
              <a:rPr lang="th-TH" sz="2200" dirty="0" smtClean="0">
                <a:solidFill>
                  <a:srgbClr val="002060"/>
                </a:solidFill>
              </a:rPr>
              <a:t>มาก</a:t>
            </a:r>
            <a:r>
              <a:rPr lang="th-TH" sz="2200" dirty="0" smtClean="0">
                <a:solidFill>
                  <a:srgbClr val="002060"/>
                </a:solidFill>
              </a:rPr>
              <a:t/>
            </a:r>
            <a:br>
              <a:rPr lang="th-TH" sz="2200" dirty="0" smtClean="0">
                <a:solidFill>
                  <a:srgbClr val="002060"/>
                </a:solidFill>
              </a:rPr>
            </a:br>
            <a:r>
              <a:rPr lang="th-TH" sz="2200" dirty="0" smtClean="0">
                <a:solidFill>
                  <a:srgbClr val="002060"/>
                </a:solidFill>
              </a:rPr>
              <a:t>                </a:t>
            </a:r>
            <a:r>
              <a:rPr lang="th-TH" sz="2000" dirty="0" smtClean="0"/>
              <a:t/>
            </a:r>
            <a:br>
              <a:rPr lang="th-TH" sz="2000" dirty="0" smtClean="0"/>
            </a:br>
            <a:r>
              <a:rPr lang="th-TH" sz="2000" dirty="0" smtClean="0"/>
              <a:t/>
            </a:r>
            <a:br>
              <a:rPr lang="th-TH" sz="2000" dirty="0" smtClean="0"/>
            </a:br>
            <a:endParaRPr lang="th-TH" sz="2000" dirty="0"/>
          </a:p>
        </p:txBody>
      </p:sp>
      <p:pic>
        <p:nvPicPr>
          <p:cNvPr id="2050" name="Picture 2" descr="C:\Users\Boz\Desktop\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815" y="2924944"/>
            <a:ext cx="4131697" cy="30987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72480" y="3501008"/>
            <a:ext cx="509324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dirty="0" smtClean="0">
                <a:solidFill>
                  <a:srgbClr val="002060"/>
                </a:solidFill>
              </a:rPr>
              <a:t>            ปกติ</a:t>
            </a:r>
            <a:r>
              <a:rPr lang="th-TH" sz="2000" dirty="0">
                <a:solidFill>
                  <a:srgbClr val="002060"/>
                </a:solidFill>
              </a:rPr>
              <a:t>โดยทั่วไป บริเวณต้นแก่งน้ำจะไหลเอี่อยและช้ากว่ากลางแก่ง หรือปลายแก่ง อีกสิ่งหนึ่งที่ควรรู้ และนักล่องแก่งต้องคำนึกถึงก็คือ ความเร็วของกระแสน้ำใต้ผิว และระดับผิวน้ำ จะต่างกัน โดยช่วงต่ำ กว่าผิวน้ำลงไป กระแสน้ำจะค่อยๆ ลดความเร็วลง สำหรับ ความลาดเอียง ของหินใต้น้ำ จะมีผลต่อความแรงของกระแสน้ำด้วย คือบริเวณที่ลึก น้ำจะไหลแรง กว่าบริเวณที่ตื้น และภายใต้กระแสน้ำ อาจจะมีหินใต้นำ ที่มองไม่เห็น และสิ่งที่เป็นอันตรายไม่น้อย คือต้นไม้ หรือกิ่งไม้ ที่ล้มขวางลำน้ำ อาจจะส่งผลอันตราย ต่อลูกเรือหรือตัวเรือได้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TPgroup copy.png"/>
          <p:cNvPicPr>
            <a:picLocks noChangeAspect="1"/>
          </p:cNvPicPr>
          <p:nvPr/>
        </p:nvPicPr>
        <p:blipFill>
          <a:blip r:embed="rId3" cstate="print"/>
          <a:srcRect l="9821" t="7812" r="7589" b="15625"/>
          <a:stretch>
            <a:fillRect/>
          </a:stretch>
        </p:blipFill>
        <p:spPr>
          <a:xfrm>
            <a:off x="126966" y="142853"/>
            <a:ext cx="1254135" cy="8167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524373" y="107135"/>
            <a:ext cx="5500726" cy="650715"/>
          </a:xfrm>
          <a:prstGeom prst="rect">
            <a:avLst/>
          </a:prstGeom>
          <a:noFill/>
        </p:spPr>
        <p:txBody>
          <a:bodyPr wrap="square" lIns="95782" tIns="47891" rIns="95782" bIns="47891" rtlCol="0">
            <a:spAutoFit/>
          </a:bodyPr>
          <a:lstStyle/>
          <a:p>
            <a:r>
              <a:rPr lang="th-TH" sz="3600" b="1" dirty="0" smtClean="0">
                <a:solidFill>
                  <a:srgbClr val="7030A0"/>
                </a:solidFill>
                <a:latin typeface="Tahoma" pitchFamily="34" charset="0"/>
                <a:ea typeface="Arial Unicode MS" pitchFamily="34" charset="-128"/>
                <a:cs typeface="Tahoma" pitchFamily="34" charset="0"/>
              </a:rPr>
              <a:t>   </a:t>
            </a:r>
            <a:r>
              <a:rPr lang="th-TH" sz="3600" b="1" dirty="0" smtClean="0">
                <a:solidFill>
                  <a:srgbClr val="7030A0"/>
                </a:solidFill>
                <a:latin typeface="PSL Malinee" pitchFamily="18" charset="-34"/>
                <a:ea typeface="Arial Unicode MS" pitchFamily="34" charset="-128"/>
                <a:cs typeface="PSL Malinee" pitchFamily="18" charset="-34"/>
              </a:rPr>
              <a:t>จดหมายข่าว    </a:t>
            </a:r>
            <a:r>
              <a:rPr lang="en-US" sz="3600" b="1" dirty="0" smtClean="0">
                <a:solidFill>
                  <a:srgbClr val="7030A0"/>
                </a:solidFill>
                <a:latin typeface="PSL Malinee" pitchFamily="18" charset="-34"/>
                <a:ea typeface="Arial Unicode MS" pitchFamily="34" charset="-128"/>
                <a:cs typeface="PSL Malinee" pitchFamily="18" charset="-34"/>
              </a:rPr>
              <a:t> Newsletter</a:t>
            </a:r>
            <a:endParaRPr lang="th-TH" sz="3600" b="1" dirty="0">
              <a:solidFill>
                <a:srgbClr val="7030A0"/>
              </a:solidFill>
              <a:latin typeface="Tahoma" pitchFamily="34" charset="0"/>
              <a:ea typeface="Arial Unicode MS" pitchFamily="34" charset="-128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38687" y="631897"/>
            <a:ext cx="5151523" cy="296772"/>
          </a:xfrm>
          <a:prstGeom prst="rect">
            <a:avLst/>
          </a:prstGeom>
          <a:noFill/>
        </p:spPr>
        <p:txBody>
          <a:bodyPr wrap="none" lIns="95782" tIns="47891" rIns="95782" bIns="47891" rtlCol="0">
            <a:spAutoFit/>
          </a:bodyPr>
          <a:lstStyle/>
          <a:p>
            <a:r>
              <a:rPr lang="en-US" sz="1300" b="1" dirty="0" smtClean="0">
                <a:solidFill>
                  <a:srgbClr val="002060"/>
                </a:solidFill>
                <a:latin typeface="Comic Sans MS" pitchFamily="66" charset="0"/>
              </a:rPr>
              <a:t>THAI  CONSULTANT  AND  PUBLIC  RELATION  CO.,LTD</a:t>
            </a:r>
            <a:endParaRPr lang="th-TH" sz="13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0" y="1071547"/>
            <a:ext cx="9906000" cy="377711"/>
          </a:xfrm>
          <a:prstGeom prst="rect">
            <a:avLst/>
          </a:prstGeom>
          <a:solidFill>
            <a:srgbClr val="E7F9CB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5782" tIns="47891" rIns="95782" bIns="47891" rtlCol="0" anchor="ctr"/>
          <a:lstStyle/>
          <a:p>
            <a:r>
              <a:rPr lang="th-TH" sz="18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ฉบับที่ </a:t>
            </a:r>
            <a:r>
              <a:rPr lang="en-US" sz="18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1 </a:t>
            </a:r>
            <a:r>
              <a:rPr lang="th-TH" sz="18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 วันที่ </a:t>
            </a:r>
            <a:r>
              <a:rPr lang="en-US" sz="18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14</a:t>
            </a:r>
            <a:r>
              <a:rPr lang="th-TH" sz="18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 เดือน สิงหาคม 255</a:t>
            </a:r>
            <a:r>
              <a:rPr lang="en-US" sz="1800" b="1" dirty="0" smtClean="0">
                <a:latin typeface="Tahoma" pitchFamily="34" charset="0"/>
                <a:ea typeface="Arial Unicode MS" pitchFamily="34" charset="-128"/>
                <a:cs typeface="Tahoma" pitchFamily="34" charset="0"/>
              </a:rPr>
              <a:t>6</a:t>
            </a:r>
            <a:endParaRPr lang="th-TH" sz="1800" b="1" dirty="0">
              <a:latin typeface="Tahoma" pitchFamily="34" charset="0"/>
              <a:ea typeface="Arial Unicode MS" pitchFamily="34" charset="-128"/>
              <a:cs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4488" y="5157192"/>
            <a:ext cx="933202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b="1" dirty="0">
                <a:solidFill>
                  <a:srgbClr val="FF0000"/>
                </a:solidFill>
              </a:rPr>
              <a:t>การช่วยเหลือตัวเองเมื่อพลัดตกเรือ</a:t>
            </a:r>
            <a:r>
              <a:rPr lang="th-TH" sz="2000" b="1" dirty="0"/>
              <a:t> </a:t>
            </a:r>
            <a:br>
              <a:rPr lang="th-TH" sz="2000" b="1" dirty="0"/>
            </a:br>
            <a:r>
              <a:rPr lang="th-TH" sz="2000" b="1" dirty="0" smtClean="0"/>
              <a:t>       </a:t>
            </a:r>
            <a:r>
              <a:rPr lang="th-TH" sz="2000" dirty="0" smtClean="0">
                <a:solidFill>
                  <a:srgbClr val="002060"/>
                </a:solidFill>
              </a:rPr>
              <a:t>เมื่อ</a:t>
            </a:r>
            <a:r>
              <a:rPr lang="th-TH" sz="2000" dirty="0">
                <a:solidFill>
                  <a:srgbClr val="002060"/>
                </a:solidFill>
              </a:rPr>
              <a:t>ตกไปในน้ำให้พยายามว่ายเข้าหาเรือ หรือเข้าฝั่ง ให้เร็วที่สุด ทั้งนี้เพื่อป้องกันการบาดเจ็บ ที่จะเกิดขึ้น จากกระแสน้ำ ที่พัดพาตัวเรา ให้ไปตกอีกแก่งหนึ่ง</a:t>
            </a:r>
            <a:r>
              <a:rPr lang="th-TH" sz="2000" dirty="0" smtClean="0">
                <a:solidFill>
                  <a:srgbClr val="002060"/>
                </a:solidFill>
              </a:rPr>
              <a:t>ได้  เมื่อ</a:t>
            </a:r>
            <a:r>
              <a:rPr lang="th-TH" sz="2000" dirty="0">
                <a:solidFill>
                  <a:srgbClr val="002060"/>
                </a:solidFill>
              </a:rPr>
              <a:t>ตก</a:t>
            </a:r>
            <a:r>
              <a:rPr lang="th-TH" sz="2000" dirty="0" smtClean="0">
                <a:solidFill>
                  <a:srgbClr val="002060"/>
                </a:solidFill>
              </a:rPr>
              <a:t>น้ำให้</a:t>
            </a:r>
            <a:r>
              <a:rPr lang="th-TH" sz="2000" dirty="0">
                <a:solidFill>
                  <a:srgbClr val="002060"/>
                </a:solidFill>
              </a:rPr>
              <a:t>พยายาม</a:t>
            </a:r>
            <a:r>
              <a:rPr lang="th-TH" sz="2000" dirty="0" smtClean="0">
                <a:solidFill>
                  <a:srgbClr val="002060"/>
                </a:solidFill>
              </a:rPr>
              <a:t>ลอยตัวให้</a:t>
            </a:r>
            <a:r>
              <a:rPr lang="th-TH" sz="2000" dirty="0">
                <a:solidFill>
                  <a:srgbClr val="002060"/>
                </a:solidFill>
              </a:rPr>
              <a:t>อยู่เหนือน้ำ ในลักษณะ ท่านอนหงาย ยกขาทั้งสองข้างขึ้นระดับผิวน้ำ เสื้อชูชีพจะช่วยพยุงตัวให้ลอย พยายามให้ขา ไปข้างหน้า ขณะที่ไหลปตามกระแสน้ำ ค่อยๆ เตะขาอย่างช้าๆ เพื่อชะลอความเร็ว และป้องกันตัวเอง จากการกระแทก กับแห่งหิน</a:t>
            </a:r>
          </a:p>
        </p:txBody>
      </p:sp>
      <p:sp>
        <p:nvSpPr>
          <p:cNvPr id="4" name="Rectangle 3"/>
          <p:cNvSpPr/>
          <p:nvPr/>
        </p:nvSpPr>
        <p:spPr>
          <a:xfrm>
            <a:off x="4524373" y="3218200"/>
            <a:ext cx="53096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b="1" dirty="0">
                <a:solidFill>
                  <a:srgbClr val="FF0000"/>
                </a:solidFill>
              </a:rPr>
              <a:t>ที่สำคัญอย่างยิ่งในการล่องเรือ</a:t>
            </a:r>
            <a:r>
              <a:rPr lang="th-TH" sz="2000" b="1" dirty="0"/>
              <a:t> </a:t>
            </a:r>
            <a:br>
              <a:rPr lang="th-TH" sz="2000" b="1" dirty="0"/>
            </a:br>
            <a:r>
              <a:rPr lang="th-TH" sz="2000" b="1" dirty="0"/>
              <a:t> </a:t>
            </a:r>
            <a:r>
              <a:rPr lang="th-TH" sz="2000" b="1" dirty="0" smtClean="0"/>
              <a:t>       </a:t>
            </a:r>
            <a:r>
              <a:rPr lang="th-TH" sz="2000" dirty="0" smtClean="0">
                <a:solidFill>
                  <a:srgbClr val="002060"/>
                </a:solidFill>
              </a:rPr>
              <a:t>ผู้เชี่ยวชาญ</a:t>
            </a:r>
            <a:r>
              <a:rPr lang="th-TH" sz="2000" dirty="0">
                <a:solidFill>
                  <a:srgbClr val="002060"/>
                </a:solidFill>
              </a:rPr>
              <a:t>เน้น ที่ความปลอดภัยทุกครั้ง โดยเฉพาะอุปกรณ์พื้นฐาน เช่น เสื้อชูชีพ หมวกกันน๊อก เสื้อชูชีพจะช่วยพยุงตัวเราให้ลอยเหนือน้ำ ส่วนหมวกกันน๊อค นอกจากจะช่วยป้องกัน ศีรษะกระแทกกับหินแล้ว ในกรณีตกจากเรือ ยังช่วยป้องกันการบาดเจ็บ จากไม้พาย ของคนข้างหลัง ตีเอาอีกด้วย </a:t>
            </a:r>
          </a:p>
        </p:txBody>
      </p:sp>
      <p:sp>
        <p:nvSpPr>
          <p:cNvPr id="9" name="Rectangle 8"/>
          <p:cNvSpPr/>
          <p:nvPr/>
        </p:nvSpPr>
        <p:spPr>
          <a:xfrm>
            <a:off x="344488" y="1509752"/>
            <a:ext cx="86409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b="1" dirty="0">
                <a:solidFill>
                  <a:srgbClr val="FF0000"/>
                </a:solidFill>
              </a:rPr>
              <a:t>วิธีการพายเรือ</a:t>
            </a:r>
            <a:r>
              <a:rPr lang="th-TH" sz="2000" b="1" dirty="0"/>
              <a:t/>
            </a:r>
            <a:br>
              <a:rPr lang="th-TH" sz="2000" b="1" dirty="0"/>
            </a:br>
            <a:r>
              <a:rPr lang="th-TH" sz="2000" dirty="0">
                <a:solidFill>
                  <a:srgbClr val="002060"/>
                </a:solidFill>
              </a:rPr>
              <a:t>เดินหน้า  นั่งทางซ้ายและขวาพายเดินหน้า คนท้ายเรือ (กัปตัน) ถือท้ายตรง</a:t>
            </a:r>
            <a:br>
              <a:rPr lang="th-TH" sz="2000" dirty="0">
                <a:solidFill>
                  <a:srgbClr val="002060"/>
                </a:solidFill>
              </a:rPr>
            </a:br>
            <a:r>
              <a:rPr lang="th-TH" sz="2000" dirty="0">
                <a:solidFill>
                  <a:srgbClr val="002060"/>
                </a:solidFill>
              </a:rPr>
              <a:t>ถอยหลัง  นั่งทางซ้ายและขวาพายถอยหลัง คนท้ายเรือ (กัปตัน) ถือท้ายตรง</a:t>
            </a:r>
            <a:br>
              <a:rPr lang="th-TH" sz="2000" dirty="0">
                <a:solidFill>
                  <a:srgbClr val="002060"/>
                </a:solidFill>
              </a:rPr>
            </a:br>
            <a:r>
              <a:rPr lang="th-TH" sz="2000" dirty="0">
                <a:solidFill>
                  <a:srgbClr val="002060"/>
                </a:solidFill>
              </a:rPr>
              <a:t>เลี้ยวขวา  นั่งทางซ้ายพายเดินหน้า นั่งทางขวาพายถอยหลัง กัปตันพายจากซ้ายมาขวา</a:t>
            </a:r>
            <a:br>
              <a:rPr lang="th-TH" sz="2000" dirty="0">
                <a:solidFill>
                  <a:srgbClr val="002060"/>
                </a:solidFill>
              </a:rPr>
            </a:br>
            <a:r>
              <a:rPr lang="th-TH" sz="2000" dirty="0">
                <a:solidFill>
                  <a:srgbClr val="002060"/>
                </a:solidFill>
              </a:rPr>
              <a:t>เลี้ยวซ้าย  นั่งทางซ้ายพายถอยหลัง นั่งทางขวาพายเดินหน้า กัปตันพายจากขวามาซ้าย</a:t>
            </a:r>
          </a:p>
        </p:txBody>
      </p:sp>
      <p:pic>
        <p:nvPicPr>
          <p:cNvPr id="3074" name="Picture 2" descr="C:\Users\Boz\Desktop\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216" y="1628800"/>
            <a:ext cx="2666280" cy="15592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Boz\Desktop\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04" y="3212976"/>
            <a:ext cx="3600400" cy="18002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5105</TotalTime>
  <Words>419</Words>
  <Application>Microsoft Office PowerPoint</Application>
  <PresentationFormat>A4 Paper (210x297 mm)</PresentationFormat>
  <Paragraphs>30</Paragraphs>
  <Slides>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ชุดรูปแบบของ Office</vt:lpstr>
      <vt:lpstr>สวัสดีครับ พี่น้องชาว TP GROUP ทุกท่าน  อีกไม่กี่วันแล้วพวกเราชาว TP GROUP ต้องได้เดินทางไปสัมมนากลางปีที่ต่างจังหวัด รวมทั้งได้ทำกิจกรรมต่างๆร่วมกันเพื่อสานความสัมพันธ์ภายในครอบครัว  TP GROUP ของเราอีกด้วย</vt:lpstr>
      <vt:lpstr>        การเตรียมตัวท่องเที่ยวทางน้ำ            </vt:lpstr>
      <vt:lpstr>                                               หลักการพายเรือล่องแม่น้ำ                  ลักษณะของสายน้ำและการอ่านสายน้ำ ความแรงของกระแสน้ำจะขึ้นอยู่กับส่วนประกอบต่างๆ ในธรรมชาติ เช่นความลึก โดยร่องน้ำยิ่งลึกมาก กระแสน้ำก็ยิ่งไหลแรง มากขึ้น การไหลของน้ำ สามารถแยกได้เป็น 2 อย่างคือ       1.แก่ง ซึ่งน้ำจะไหลเร็วและแรงมาก       2.แอ่ง น้ำจะไหลช้าและมีความลึกมาก                  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Coke</dc:creator>
  <cp:lastModifiedBy>Boz</cp:lastModifiedBy>
  <cp:revision>588</cp:revision>
  <dcterms:created xsi:type="dcterms:W3CDTF">2010-07-06T04:52:32Z</dcterms:created>
  <dcterms:modified xsi:type="dcterms:W3CDTF">2013-08-14T06:49:05Z</dcterms:modified>
</cp:coreProperties>
</file>