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9" r:id="rId3"/>
    <p:sldId id="260" r:id="rId4"/>
  </p:sldIdLst>
  <p:sldSz cx="6858000" cy="9906000" type="A4"/>
  <p:notesSz cx="7077075" cy="9372600"/>
  <p:defaultTextStyle>
    <a:defPPr>
      <a:defRPr lang="th-TH"/>
    </a:defPPr>
    <a:lvl1pPr marL="0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00"/>
    <a:srgbClr val="DA08BC"/>
    <a:srgbClr val="9E0688"/>
    <a:srgbClr val="E7F9CB"/>
    <a:srgbClr val="E9FEA4"/>
    <a:srgbClr val="0DD53D"/>
    <a:srgbClr val="FFFF99"/>
    <a:srgbClr val="FCA2EF"/>
    <a:srgbClr val="F955E2"/>
  </p:clrMru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ลักษณะชุดรูปแบบ 1 - เน้น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9471" autoAdjust="0"/>
  </p:normalViewPr>
  <p:slideViewPr>
    <p:cSldViewPr>
      <p:cViewPr>
        <p:scale>
          <a:sx n="100" d="100"/>
          <a:sy n="100" d="100"/>
        </p:scale>
        <p:origin x="-1182" y="300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630"/>
          </a:xfrm>
          <a:prstGeom prst="rect">
            <a:avLst/>
          </a:prstGeom>
        </p:spPr>
        <p:txBody>
          <a:bodyPr vert="horz" lIns="93991" tIns="46996" rIns="93991" bIns="46996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630"/>
          </a:xfrm>
          <a:prstGeom prst="rect">
            <a:avLst/>
          </a:prstGeom>
        </p:spPr>
        <p:txBody>
          <a:bodyPr vert="horz" lIns="93991" tIns="46996" rIns="93991" bIns="46996" rtlCol="0"/>
          <a:lstStyle>
            <a:lvl1pPr algn="r">
              <a:defRPr sz="1200"/>
            </a:lvl1pPr>
          </a:lstStyle>
          <a:p>
            <a:fld id="{1F19D7AD-5942-4C30-B8EE-2BAC5C1723B8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703263"/>
            <a:ext cx="243205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91" tIns="46996" rIns="93991" bIns="46996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7708" y="4451985"/>
            <a:ext cx="5661660" cy="4217670"/>
          </a:xfrm>
          <a:prstGeom prst="rect">
            <a:avLst/>
          </a:prstGeom>
        </p:spPr>
        <p:txBody>
          <a:bodyPr vert="horz" lIns="93991" tIns="46996" rIns="93991" bIns="46996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902343"/>
            <a:ext cx="3066733" cy="468630"/>
          </a:xfrm>
          <a:prstGeom prst="rect">
            <a:avLst/>
          </a:prstGeom>
        </p:spPr>
        <p:txBody>
          <a:bodyPr vert="horz" lIns="93991" tIns="46996" rIns="93991" bIns="46996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4008705" y="8902343"/>
            <a:ext cx="3066733" cy="468630"/>
          </a:xfrm>
          <a:prstGeom prst="rect">
            <a:avLst/>
          </a:prstGeom>
        </p:spPr>
        <p:txBody>
          <a:bodyPr vert="horz" lIns="93991" tIns="46996" rIns="93991" bIns="46996" rtlCol="0" anchor="b"/>
          <a:lstStyle>
            <a:lvl1pPr algn="r">
              <a:defRPr sz="1200"/>
            </a:lvl1pPr>
          </a:lstStyle>
          <a:p>
            <a:fld id="{91E54F70-CEBA-4147-BBB1-208AB5FA9F4B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2322513" y="703263"/>
            <a:ext cx="2432050" cy="3514725"/>
          </a:xfrm>
        </p:spPr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54F70-CEBA-4147-BBB1-208AB5FA9F4B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2322513" y="703263"/>
            <a:ext cx="2432050" cy="3514725"/>
          </a:xfrm>
        </p:spPr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54F70-CEBA-4147-BBB1-208AB5FA9F4B}" type="slidenum">
              <a:rPr lang="th-TH" smtClean="0"/>
              <a:pPr/>
              <a:t>2</a:t>
            </a:fld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2322513" y="703263"/>
            <a:ext cx="2432050" cy="3514725"/>
          </a:xfrm>
        </p:spPr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54F70-CEBA-4147-BBB1-208AB5FA9F4B}" type="slidenum">
              <a:rPr lang="th-TH" smtClean="0"/>
              <a:pPr/>
              <a:t>3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0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7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4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3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2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1" y="2217384"/>
            <a:ext cx="3030141" cy="924101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3483771" y="2217384"/>
            <a:ext cx="3031331" cy="924101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1" y="394407"/>
            <a:ext cx="2256235" cy="1678517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681288" y="394409"/>
            <a:ext cx="3833813" cy="8454497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400"/>
            </a:lvl1pPr>
            <a:lvl2pPr marL="478908" indent="0">
              <a:buNone/>
              <a:defRPr sz="2900"/>
            </a:lvl2pPr>
            <a:lvl3pPr marL="957816" indent="0">
              <a:buNone/>
              <a:defRPr sz="2500"/>
            </a:lvl3pPr>
            <a:lvl4pPr marL="1436724" indent="0">
              <a:buNone/>
              <a:defRPr sz="2100"/>
            </a:lvl4pPr>
            <a:lvl5pPr marL="1915631" indent="0">
              <a:buNone/>
              <a:defRPr sz="2100"/>
            </a:lvl5pPr>
            <a:lvl6pPr marL="2394539" indent="0">
              <a:buNone/>
              <a:defRPr sz="2100"/>
            </a:lvl6pPr>
            <a:lvl7pPr marL="2873447" indent="0">
              <a:buNone/>
              <a:defRPr sz="2100"/>
            </a:lvl7pPr>
            <a:lvl8pPr marL="3352355" indent="0">
              <a:buNone/>
              <a:defRPr sz="2100"/>
            </a:lvl8pPr>
            <a:lvl9pPr marL="3831263" indent="0">
              <a:buNone/>
              <a:defRPr sz="21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1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1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DEF7-BDC4-4955-BE9C-3DFDBA18BD3A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5782" tIns="47891" rIns="95782" bIns="47891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5782" tIns="47891" rIns="95782" bIns="47891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1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CDEF7-BDC4-4955-BE9C-3DFDBA18BD3A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1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1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774BD-5D50-44D1-8DB9-248F9D37DBEF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816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1" indent="-359181" algn="l" defTabSz="957816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25" indent="-299317" algn="l" defTabSz="957816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70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177" indent="-239454" algn="l" defTabSz="957816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085" indent="-239454" algn="l" defTabSz="957816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993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01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09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717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08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16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24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31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39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447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355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263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anager.co.th/Daily/ViewNews.aspx?NewsID=9560000083918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มนมุมสี่เหลี่ยมด้านเดียวกัน 3"/>
          <p:cNvSpPr/>
          <p:nvPr/>
        </p:nvSpPr>
        <p:spPr>
          <a:xfrm rot="16200000">
            <a:off x="3988604" y="-1845488"/>
            <a:ext cx="1023910" cy="4714884"/>
          </a:xfrm>
          <a:prstGeom prst="round2Same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/>
          </a:p>
        </p:txBody>
      </p:sp>
      <p:pic>
        <p:nvPicPr>
          <p:cNvPr id="5" name="รูปภาพ 4" descr="TPgroup copy.png"/>
          <p:cNvPicPr>
            <a:picLocks noChangeAspect="1"/>
          </p:cNvPicPr>
          <p:nvPr/>
        </p:nvPicPr>
        <p:blipFill>
          <a:blip r:embed="rId3" cstate="print"/>
          <a:srcRect l="9821" t="7812" r="7589" b="15625"/>
          <a:stretch>
            <a:fillRect/>
          </a:stretch>
        </p:blipFill>
        <p:spPr>
          <a:xfrm>
            <a:off x="285728" y="95217"/>
            <a:ext cx="779576" cy="64799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วงรี 5"/>
          <p:cNvSpPr/>
          <p:nvPr/>
        </p:nvSpPr>
        <p:spPr>
          <a:xfrm>
            <a:off x="1679549" y="1"/>
            <a:ext cx="1414468" cy="102390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/>
          </a:p>
        </p:txBody>
      </p:sp>
      <p:sp>
        <p:nvSpPr>
          <p:cNvPr id="7" name="TextBox 6"/>
          <p:cNvSpPr txBox="1"/>
          <p:nvPr/>
        </p:nvSpPr>
        <p:spPr>
          <a:xfrm>
            <a:off x="2011047" y="154748"/>
            <a:ext cx="4846953" cy="46604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lIns="95782" tIns="47891" rIns="95782" bIns="47891" rtlCol="0">
            <a:spAutoFit/>
          </a:bodyPr>
          <a:lstStyle/>
          <a:p>
            <a:r>
              <a:rPr lang="th-TH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จดหมายข่าว    </a:t>
            </a:r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Newsletter</a:t>
            </a:r>
            <a:endParaRPr lang="th-TH" sz="2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9" name="ตัวเชื่อมต่อตรง 8"/>
          <p:cNvCxnSpPr/>
          <p:nvPr/>
        </p:nvCxnSpPr>
        <p:spPr>
          <a:xfrm>
            <a:off x="2285992" y="696486"/>
            <a:ext cx="4429156" cy="17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68033" y="1083444"/>
            <a:ext cx="1489969" cy="281383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  </a:t>
            </a:r>
            <a:endParaRPr lang="th-TH" sz="1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4349" y="738157"/>
            <a:ext cx="3855463" cy="296772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</a:rPr>
              <a:t>THAI  CONSULTANT  AND  PUBLIC  RELATION  CO.,LTD</a:t>
            </a:r>
            <a:endParaRPr lang="th-TH" sz="1300" b="1" dirty="0">
              <a:solidFill>
                <a:schemeClr val="bg1"/>
              </a:solidFill>
            </a:endParaRPr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0" y="9519080"/>
            <a:ext cx="6858000" cy="3869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/>
          </a:p>
        </p:txBody>
      </p:sp>
      <p:sp>
        <p:nvSpPr>
          <p:cNvPr id="37" name="TextBox 36"/>
          <p:cNvSpPr txBox="1"/>
          <p:nvPr/>
        </p:nvSpPr>
        <p:spPr>
          <a:xfrm>
            <a:off x="0" y="9563061"/>
            <a:ext cx="3841869" cy="342939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th-TH" sz="1600" b="1" dirty="0" smtClean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จดหมายข่าวจากฝ่ายกฎหมายและวิชาการ  ปีที่ 2 ฉบับ</a:t>
            </a:r>
            <a:r>
              <a:rPr lang="th-TH" sz="1600" b="1" dirty="0" smtClean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ที่ 1 </a:t>
            </a:r>
            <a:endParaRPr lang="th-TH" sz="1600" b="1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40" name="รูปภาพ 39" descr="LOGO  Mmac copy.png"/>
          <p:cNvPicPr>
            <a:picLocks noChangeAspect="1"/>
          </p:cNvPicPr>
          <p:nvPr/>
        </p:nvPicPr>
        <p:blipFill>
          <a:blip r:embed="rId4" cstate="print"/>
          <a:srcRect t="19531" r="11458" b="21875"/>
          <a:stretch>
            <a:fillRect/>
          </a:stretch>
        </p:blipFill>
        <p:spPr>
          <a:xfrm>
            <a:off x="214290" y="888188"/>
            <a:ext cx="714380" cy="341432"/>
          </a:xfrm>
          <a:prstGeom prst="rect">
            <a:avLst/>
          </a:prstGeom>
        </p:spPr>
      </p:pic>
      <p:pic>
        <p:nvPicPr>
          <p:cNvPr id="41" name="รูปภาพ 40" descr="LOGO ACT แยกพื้นหลัง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0109" y="959625"/>
            <a:ext cx="385752" cy="278599"/>
          </a:xfrm>
          <a:prstGeom prst="rect">
            <a:avLst/>
          </a:prstGeom>
        </p:spPr>
      </p:pic>
      <p:sp>
        <p:nvSpPr>
          <p:cNvPr id="18" name="สี่เหลี่ยมผืนผ้า 17"/>
          <p:cNvSpPr/>
          <p:nvPr/>
        </p:nvSpPr>
        <p:spPr>
          <a:xfrm>
            <a:off x="0" y="1285849"/>
            <a:ext cx="6858000" cy="30956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5730" y="1267864"/>
            <a:ext cx="3344939" cy="312161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th-TH" sz="1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ปีที่ 2  ฉบับที่ 1 วันที่ </a:t>
            </a:r>
            <a:r>
              <a:rPr lang="en-US" sz="1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</a:t>
            </a:r>
            <a:r>
              <a:rPr lang="th-TH" sz="1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เดือน มีนาคม 255</a:t>
            </a:r>
            <a:r>
              <a:rPr lang="en-US" sz="1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</a:t>
            </a:r>
            <a:endParaRPr lang="th-TH" sz="1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37112" y="9517058"/>
            <a:ext cx="2415069" cy="404494"/>
          </a:xfrm>
          <a:prstGeom prst="rect">
            <a:avLst/>
          </a:prstGeom>
          <a:noFill/>
        </p:spPr>
        <p:txBody>
          <a:bodyPr wrap="square" lIns="95782" tIns="47891" rIns="95782" bIns="47891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Gill Sans MT Condensed" pitchFamily="34" charset="0"/>
                <a:cs typeface="CordiaUPC" pitchFamily="34" charset="-34"/>
              </a:rPr>
              <a:t>http://www.tpconsult.co.th</a:t>
            </a:r>
            <a:endParaRPr lang="th-TH" sz="2000" b="1" dirty="0">
              <a:solidFill>
                <a:srgbClr val="000000"/>
              </a:solidFill>
              <a:latin typeface="Gill Sans MT Condensed" pitchFamily="34" charset="0"/>
              <a:cs typeface="CordiaUPC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480" y="2238356"/>
            <a:ext cx="5715040" cy="6863417"/>
          </a:xfrm>
          <a:prstGeom prst="rect">
            <a:avLst/>
          </a:prstGeom>
          <a:noFill/>
          <a:ln w="19050">
            <a:noFill/>
            <a:prstDash val="sysDash"/>
          </a:ln>
          <a:effectLst/>
        </p:spPr>
        <p:txBody>
          <a:bodyPr wrap="square" rtlCol="0">
            <a:spAutoFit/>
          </a:bodyPr>
          <a:lstStyle/>
          <a:p>
            <a:pPr algn="thaiDist"/>
            <a:r>
              <a:rPr lang="th-TH" sz="18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สวัสดีค่ะ</a:t>
            </a:r>
            <a:r>
              <a:rPr lang="en-US" sz="18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..</a:t>
            </a:r>
            <a:r>
              <a:rPr lang="th-TH" sz="18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คุณผู้อ่านทุกๆท่าน</a:t>
            </a:r>
          </a:p>
          <a:p>
            <a:pPr algn="thaiDist"/>
            <a:endParaRPr lang="th-TH" sz="2000" b="1" dirty="0" smtClean="0">
              <a:solidFill>
                <a:srgbClr val="7030A0"/>
              </a:solidFill>
            </a:endParaRPr>
          </a:p>
          <a:p>
            <a:pPr algn="thaiDist"/>
            <a:r>
              <a:rPr lang="th-TH" sz="18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</a:t>
            </a:r>
            <a:r>
              <a:rPr lang="th-TH" sz="14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ในเดือนมีนานี้เราจะมาเล่าถึงความจริง 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ประการของอุตสาหกรรม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เครื่องบิน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ว่ามีความปลอดภัยแค่ไหนยังไงกันนะคะ</a:t>
            </a:r>
            <a:endParaRPr lang="th-TH" sz="1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thaiDist"/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ประการแรกเราจะมาพูดถึง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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มาตรฐานความปลอดภัยของการผลิตเครื่องบิน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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ซึ่งพบว่า   บริษัทที่ผลิตเครื่องบินจะต้องผลิตเครื่องบินที่มีคุณสมบัติตามข้อกำหนดมาตรฐานความปลอดภัยที่องค์การการบินระหว่างประเทศ</a:t>
            </a:r>
            <a:r>
              <a:rPr lang="en-US" sz="16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ได้กำหนดไว้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และเครื่องบินในปัจจุบันยังมีความทันสมัยอย่างมากทำให้มีโอกาสเสี่ยงที่จะเป็นต้นเหตุให้เกิดอุบัติเหตุทางการบินได้ไม่เกิน 1ใน1พันล้านของชั่วโมงบินของเครื่องบินลำนั้น </a:t>
            </a:r>
            <a:r>
              <a:rPr lang="en-US" sz="16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ส่วนเครื่องบินทั่วไปจะมีโอกาสเสี่ยงประมาณ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1ใน10 </a:t>
            </a:r>
            <a:r>
              <a:rPr lang="en-US" sz="16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ล้านของชั่วโมงบิน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นอกจากนั้นความผิดพลาดใดๆบนเครื่องบินจะต้องไม่นำไปสู่อุบัติเหตุที่ร้ายแรง ถ้าเครื่องบินใดที่ไม่สามารถปฎิบัติได้ตามหลักเกณฑ์มาตรฐานดังกล่าวก็จะไม่ได้การรับอนุมัติให้สามารถนำออกไปใช้งานได้จริงจ๊ะ 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ตรวจสอบกันเข้มข้นจริงๆ เลย</a:t>
            </a:r>
            <a:r>
              <a:rPr lang="th-TH" sz="16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เนอะ</a:t>
            </a:r>
            <a:endParaRPr lang="th-TH" sz="1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thaiDist"/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ประการ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ที่ 2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เราจะพบว่า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อุบัติเหตุทางเครื่องบิน เกิดขึ้นน้อยกว่า อุบัติเหตุทางรถยนต์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 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อย่างเทียบกันไม่ติด ยกตัวอย่าง เช่น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ในรอบ 10 ปี (มกราคม 1995 - ธันวาคม 2004 - ฝรั่งเศส) มีคนเสียชีวิตจากอุบัติเหตุทางเครื่องบิน จำนวน 5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612 ราย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ใน 376 เที่ยวบิน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ซึ่งก็คนเสียชีวิตตกปีหนึ่งประมาณ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560 ราย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ใน 38 เที่ยว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ในขณะที่มีคนเสียชีวิตจากอุบัติเหตุทางรถยนต์ถึง 5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000 ราย ในแต่ละปี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เป็น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ต้น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แน่นอนว่า ในแต่ละวันมีคนใช้รถยนต์มากกว่าเครื่องบิน แต่อย่างไรก็ตาม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ความจริงมีอยู่ว่าคุณมีโอกาสเสี่ยงที่เสียชีวิตในระหว่างขับรถไปสนามบิน มากกว่า นั่งโดยสารเครื่องบิน เสียอีกจ๊ะ</a:t>
            </a:r>
            <a:endParaRPr lang="th-TH" sz="1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thaiDist"/>
            <a:endParaRPr lang="en-US" sz="1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thaiDist"/>
            <a:endParaRPr lang="en-US" sz="1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thaiDist"/>
            <a:endParaRPr lang="th-TH" sz="1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2" name="รูปภาพ 21" descr="download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8" y="1666852"/>
            <a:ext cx="1571636" cy="11225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มนมุมสี่เหลี่ยมด้านเดียวกัน 3"/>
          <p:cNvSpPr/>
          <p:nvPr/>
        </p:nvSpPr>
        <p:spPr>
          <a:xfrm rot="16200000">
            <a:off x="3988604" y="-1845488"/>
            <a:ext cx="1023910" cy="4714884"/>
          </a:xfrm>
          <a:prstGeom prst="round2Same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/>
          </a:p>
        </p:txBody>
      </p:sp>
      <p:pic>
        <p:nvPicPr>
          <p:cNvPr id="5" name="รูปภาพ 4" descr="TPgroup copy.png"/>
          <p:cNvPicPr>
            <a:picLocks noChangeAspect="1"/>
          </p:cNvPicPr>
          <p:nvPr/>
        </p:nvPicPr>
        <p:blipFill>
          <a:blip r:embed="rId3" cstate="print"/>
          <a:srcRect l="9821" t="7812" r="7589" b="15625"/>
          <a:stretch>
            <a:fillRect/>
          </a:stretch>
        </p:blipFill>
        <p:spPr>
          <a:xfrm>
            <a:off x="285728" y="95217"/>
            <a:ext cx="779576" cy="64799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วงรี 5"/>
          <p:cNvSpPr/>
          <p:nvPr/>
        </p:nvSpPr>
        <p:spPr>
          <a:xfrm>
            <a:off x="1679549" y="1"/>
            <a:ext cx="1414468" cy="102390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/>
          </a:p>
        </p:txBody>
      </p:sp>
      <p:sp>
        <p:nvSpPr>
          <p:cNvPr id="7" name="TextBox 6"/>
          <p:cNvSpPr txBox="1"/>
          <p:nvPr/>
        </p:nvSpPr>
        <p:spPr>
          <a:xfrm>
            <a:off x="2011047" y="154748"/>
            <a:ext cx="4846953" cy="46604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lIns="95782" tIns="47891" rIns="95782" bIns="47891" rtlCol="0">
            <a:spAutoFit/>
          </a:bodyPr>
          <a:lstStyle/>
          <a:p>
            <a:r>
              <a:rPr lang="th-TH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จดหมายข่าว    </a:t>
            </a:r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Newsletter</a:t>
            </a:r>
            <a:endParaRPr lang="th-TH" sz="2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9" name="ตัวเชื่อมต่อตรง 8"/>
          <p:cNvCxnSpPr/>
          <p:nvPr/>
        </p:nvCxnSpPr>
        <p:spPr>
          <a:xfrm>
            <a:off x="2285992" y="696486"/>
            <a:ext cx="4429156" cy="17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68033" y="1083444"/>
            <a:ext cx="1489969" cy="281383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  </a:t>
            </a:r>
            <a:endParaRPr lang="th-TH" sz="1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4349" y="738157"/>
            <a:ext cx="3855463" cy="296772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</a:rPr>
              <a:t>THAI  CONSULTANT  AND  PUBLIC  RELATION  CO.,LTD</a:t>
            </a:r>
            <a:endParaRPr lang="th-TH" sz="1300" b="1" dirty="0">
              <a:solidFill>
                <a:schemeClr val="bg1"/>
              </a:solidFill>
            </a:endParaRPr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0" y="9519080"/>
            <a:ext cx="6858000" cy="3869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/>
          </a:p>
        </p:txBody>
      </p:sp>
      <p:sp>
        <p:nvSpPr>
          <p:cNvPr id="37" name="TextBox 36"/>
          <p:cNvSpPr txBox="1"/>
          <p:nvPr/>
        </p:nvSpPr>
        <p:spPr>
          <a:xfrm>
            <a:off x="0" y="9563061"/>
            <a:ext cx="3841869" cy="342939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th-TH" sz="1600" b="1" dirty="0" smtClean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จดหมายข่าวจากฝ่ายกฎหมายและวิชาการ  ปีที่ 2 ฉบับที่ </a:t>
            </a:r>
            <a:r>
              <a:rPr lang="th-TH" sz="1600" b="1" dirty="0" smtClean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1</a:t>
            </a:r>
            <a:endParaRPr lang="th-TH" sz="1600" b="1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40" name="รูปภาพ 39" descr="LOGO  Mmac copy.png"/>
          <p:cNvPicPr>
            <a:picLocks noChangeAspect="1"/>
          </p:cNvPicPr>
          <p:nvPr/>
        </p:nvPicPr>
        <p:blipFill>
          <a:blip r:embed="rId4" cstate="print"/>
          <a:srcRect t="19531" r="11458" b="21875"/>
          <a:stretch>
            <a:fillRect/>
          </a:stretch>
        </p:blipFill>
        <p:spPr>
          <a:xfrm>
            <a:off x="214290" y="888188"/>
            <a:ext cx="714380" cy="341432"/>
          </a:xfrm>
          <a:prstGeom prst="rect">
            <a:avLst/>
          </a:prstGeom>
        </p:spPr>
      </p:pic>
      <p:pic>
        <p:nvPicPr>
          <p:cNvPr id="41" name="รูปภาพ 40" descr="LOGO ACT แยกพื้นหลัง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0109" y="959625"/>
            <a:ext cx="385752" cy="278599"/>
          </a:xfrm>
          <a:prstGeom prst="rect">
            <a:avLst/>
          </a:prstGeom>
        </p:spPr>
      </p:pic>
      <p:sp>
        <p:nvSpPr>
          <p:cNvPr id="18" name="สี่เหลี่ยมผืนผ้า 17"/>
          <p:cNvSpPr/>
          <p:nvPr/>
        </p:nvSpPr>
        <p:spPr>
          <a:xfrm>
            <a:off x="0" y="1285849"/>
            <a:ext cx="6858000" cy="30956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5730" y="1267864"/>
            <a:ext cx="3335320" cy="312161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th-TH" sz="1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ปีที่ 2  ฉบับที่ 1 วันที่ </a:t>
            </a:r>
            <a:r>
              <a:rPr lang="en-US" sz="1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</a:t>
            </a:r>
            <a:r>
              <a:rPr lang="th-TH" sz="1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เดือน มีนาคม 255</a:t>
            </a:r>
            <a:r>
              <a:rPr lang="en-US" sz="1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</a:t>
            </a:r>
            <a:endParaRPr lang="th-TH" sz="1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37112" y="9517058"/>
            <a:ext cx="2415069" cy="404494"/>
          </a:xfrm>
          <a:prstGeom prst="rect">
            <a:avLst/>
          </a:prstGeom>
          <a:noFill/>
        </p:spPr>
        <p:txBody>
          <a:bodyPr wrap="square" lIns="95782" tIns="47891" rIns="95782" bIns="47891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Gill Sans MT Condensed" pitchFamily="34" charset="0"/>
                <a:cs typeface="CordiaUPC" pitchFamily="34" charset="-34"/>
              </a:rPr>
              <a:t>http://www.tpconsult.co.th</a:t>
            </a:r>
            <a:endParaRPr lang="th-TH" sz="2000" b="1" dirty="0">
              <a:solidFill>
                <a:srgbClr val="000000"/>
              </a:solidFill>
              <a:latin typeface="Gill Sans MT Condensed" pitchFamily="34" charset="0"/>
              <a:cs typeface="CordiaUPC" pitchFamily="34" charset="-34"/>
            </a:endParaRPr>
          </a:p>
        </p:txBody>
      </p:sp>
      <p:sp>
        <p:nvSpPr>
          <p:cNvPr id="23" name="ชื่อเรื่อง 22"/>
          <p:cNvSpPr>
            <a:spLocks noGrp="1"/>
          </p:cNvSpPr>
          <p:nvPr>
            <p:ph type="title"/>
          </p:nvPr>
        </p:nvSpPr>
        <p:spPr>
          <a:xfrm>
            <a:off x="642918" y="2166918"/>
            <a:ext cx="5829300" cy="4000528"/>
          </a:xfrm>
        </p:spPr>
        <p:txBody>
          <a:bodyPr>
            <a:normAutofit/>
          </a:bodyPr>
          <a:lstStyle/>
          <a:p>
            <a:r>
              <a:rPr lang="th-TH" sz="1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</a:t>
            </a:r>
            <a:r>
              <a:rPr lang="th-TH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ประการ</a:t>
            </a:r>
            <a:r>
              <a:rPr lang="th-TH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ที่ 3</a:t>
            </a:r>
            <a:r>
              <a:rPr lang="en-US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</a:t>
            </a:r>
            <a:r>
              <a:rPr lang="th-TH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สื่อ เป็นตัวสนับสนุนให้เกิด โรคกลัวการบิน</a:t>
            </a:r>
            <a:r>
              <a:rPr lang="en-US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 </a:t>
            </a:r>
            <a:r>
              <a:rPr lang="th-TH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เห็นได้ชัดว่า สื่อมวลชนมักนำเสนอข่าวอุบัติเหตุเครื่องบินตกที่เกิดขึ้น และมักจะนำเสนอข่าวเครื่องบินตกซ้ำไปซ้ำมา ไม่ต่ำกว่า</a:t>
            </a:r>
            <a:r>
              <a:rPr lang="en-US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</a:t>
            </a:r>
            <a:r>
              <a:rPr lang="th-TH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150</a:t>
            </a:r>
            <a:r>
              <a:rPr lang="en-US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 </a:t>
            </a:r>
            <a:r>
              <a:rPr lang="th-TH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200 ครั้ง</a:t>
            </a:r>
            <a:r>
              <a:rPr lang="en-US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</a:t>
            </a:r>
            <a:r>
              <a:rPr lang="th-TH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และชอบที่จะนำเสนอในหน้าหนึ่งของหนังสือพิมพ์มากกว่าความตายปกติทั่วไป ดังนั้นบรรดาผู้โดยสารที่กลัวการบินก็จะเกิดอคติเกี่ยวกับการบินไปในทางลบมากขึ้นไปอีกจ๊ะ ดังนั้นพี่ผึ้งว่า เรื่องนี้ต้องฟังหูไว้หูนะจ๊ะ </a:t>
            </a:r>
            <a:r>
              <a:rPr lang="th-TH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เด็กๆ</a:t>
            </a:r>
            <a:r>
              <a:rPr lang="th-TH" sz="18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th-TH" sz="18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1600" dirty="0" smtClean="0"/>
              <a:t>   </a:t>
            </a:r>
            <a:r>
              <a:rPr lang="en-US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th-TH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ประการที่</a:t>
            </a:r>
            <a:r>
              <a:rPr lang="en-US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</a:t>
            </a:r>
            <a:r>
              <a:rPr lang="th-TH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en-US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</a:t>
            </a:r>
            <a:r>
              <a:rPr lang="th-TH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คือ</a:t>
            </a:r>
            <a:r>
              <a:rPr lang="en-US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</a:t>
            </a:r>
            <a:r>
              <a:rPr lang="th-TH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ความปลอดภัยของแต่ละสายการ</a:t>
            </a:r>
            <a:r>
              <a:rPr lang="th-TH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บินไม่เท่ากัน</a:t>
            </a:r>
            <a:r>
              <a:rPr lang="en-US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 </a:t>
            </a:r>
            <a:r>
              <a:rPr lang="th-TH" sz="16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แน่นอนว่า ความเป็นไปได้ของคุณที่จะเผชิญกับเหตุการณ์ไม่คาดฝันอันที่อาจก่อให้เกิดผลร้ายแรงต่อชีวิต ขึ้นอยู่กับสายการบินที่ขึ้นเลือกใช้บริการด้วยจ๊ะ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8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1800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1800" b="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7" name="รูปภาพ 26" descr="อยากรอดต้องรู้! นั่งเครื่องบินตำแหน่งไหน ปลอดภัยที่สุด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80" y="5524504"/>
            <a:ext cx="5710555" cy="2889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มนมุมสี่เหลี่ยมด้านเดียวกัน 3"/>
          <p:cNvSpPr/>
          <p:nvPr/>
        </p:nvSpPr>
        <p:spPr>
          <a:xfrm rot="16200000">
            <a:off x="3988604" y="-1845488"/>
            <a:ext cx="1023910" cy="4714884"/>
          </a:xfrm>
          <a:prstGeom prst="round2Same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/>
          </a:p>
        </p:txBody>
      </p:sp>
      <p:pic>
        <p:nvPicPr>
          <p:cNvPr id="5" name="รูปภาพ 4" descr="TPgroup copy.png"/>
          <p:cNvPicPr>
            <a:picLocks noChangeAspect="1"/>
          </p:cNvPicPr>
          <p:nvPr/>
        </p:nvPicPr>
        <p:blipFill>
          <a:blip r:embed="rId3" cstate="print"/>
          <a:srcRect l="9821" t="7812" r="7589" b="15625"/>
          <a:stretch>
            <a:fillRect/>
          </a:stretch>
        </p:blipFill>
        <p:spPr>
          <a:xfrm>
            <a:off x="285728" y="95217"/>
            <a:ext cx="779576" cy="64799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วงรี 5"/>
          <p:cNvSpPr/>
          <p:nvPr/>
        </p:nvSpPr>
        <p:spPr>
          <a:xfrm>
            <a:off x="1679549" y="1"/>
            <a:ext cx="1414468" cy="102390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/>
          </a:p>
        </p:txBody>
      </p:sp>
      <p:sp>
        <p:nvSpPr>
          <p:cNvPr id="7" name="TextBox 6"/>
          <p:cNvSpPr txBox="1"/>
          <p:nvPr/>
        </p:nvSpPr>
        <p:spPr>
          <a:xfrm>
            <a:off x="2011047" y="154748"/>
            <a:ext cx="4846953" cy="46604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lIns="95782" tIns="47891" rIns="95782" bIns="47891" rtlCol="0">
            <a:spAutoFit/>
          </a:bodyPr>
          <a:lstStyle/>
          <a:p>
            <a:r>
              <a:rPr lang="th-TH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จดหมายข่าว    </a:t>
            </a:r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Newsletter</a:t>
            </a:r>
            <a:endParaRPr lang="th-TH" sz="2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9" name="ตัวเชื่อมต่อตรง 8"/>
          <p:cNvCxnSpPr/>
          <p:nvPr/>
        </p:nvCxnSpPr>
        <p:spPr>
          <a:xfrm>
            <a:off x="2285992" y="696486"/>
            <a:ext cx="4429156" cy="17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68033" y="1083444"/>
            <a:ext cx="1489969" cy="281383"/>
          </a:xfrm>
          <a:prstGeom prst="rect">
            <a:avLst/>
          </a:prstGeom>
          <a:noFill/>
        </p:spPr>
        <p:txBody>
          <a:bodyPr wrap="square" lIns="95782" tIns="47891" rIns="95782" bIns="47891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  </a:t>
            </a:r>
            <a:endParaRPr lang="th-TH" sz="1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4349" y="738157"/>
            <a:ext cx="3855463" cy="296772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</a:rPr>
              <a:t>THAI  CONSULTANT  AND  PUBLIC  RELATION  CO.,LTD</a:t>
            </a:r>
            <a:endParaRPr lang="th-TH" sz="1300" b="1" dirty="0">
              <a:solidFill>
                <a:schemeClr val="bg1"/>
              </a:solidFill>
            </a:endParaRPr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0" y="9519080"/>
            <a:ext cx="6858000" cy="3869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/>
          </a:p>
        </p:txBody>
      </p:sp>
      <p:sp>
        <p:nvSpPr>
          <p:cNvPr id="37" name="TextBox 36"/>
          <p:cNvSpPr txBox="1"/>
          <p:nvPr/>
        </p:nvSpPr>
        <p:spPr>
          <a:xfrm>
            <a:off x="0" y="9563061"/>
            <a:ext cx="3841869" cy="342939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th-TH" sz="1600" b="1" dirty="0" smtClean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จดหมายข่าวจากฝ่ายกฎหมายและวิชาการ  ปีที่ 2 ฉบับที่ </a:t>
            </a:r>
            <a:r>
              <a:rPr lang="th-TH" sz="1600" b="1" dirty="0" smtClean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1</a:t>
            </a:r>
            <a:endParaRPr lang="th-TH" sz="1600" b="1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40" name="รูปภาพ 39" descr="LOGO  Mmac copy.png"/>
          <p:cNvPicPr>
            <a:picLocks noChangeAspect="1"/>
          </p:cNvPicPr>
          <p:nvPr/>
        </p:nvPicPr>
        <p:blipFill>
          <a:blip r:embed="rId4" cstate="print"/>
          <a:srcRect t="19531" r="11458" b="21875"/>
          <a:stretch>
            <a:fillRect/>
          </a:stretch>
        </p:blipFill>
        <p:spPr>
          <a:xfrm>
            <a:off x="214290" y="888188"/>
            <a:ext cx="714380" cy="341432"/>
          </a:xfrm>
          <a:prstGeom prst="rect">
            <a:avLst/>
          </a:prstGeom>
        </p:spPr>
      </p:pic>
      <p:pic>
        <p:nvPicPr>
          <p:cNvPr id="41" name="รูปภาพ 40" descr="LOGO ACT แยกพื้นหลัง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0109" y="959625"/>
            <a:ext cx="385752" cy="278599"/>
          </a:xfrm>
          <a:prstGeom prst="rect">
            <a:avLst/>
          </a:prstGeom>
        </p:spPr>
      </p:pic>
      <p:sp>
        <p:nvSpPr>
          <p:cNvPr id="18" name="สี่เหลี่ยมผืนผ้า 17"/>
          <p:cNvSpPr/>
          <p:nvPr/>
        </p:nvSpPr>
        <p:spPr>
          <a:xfrm>
            <a:off x="0" y="1285849"/>
            <a:ext cx="6858000" cy="30956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5730" y="1267864"/>
            <a:ext cx="3335320" cy="312161"/>
          </a:xfrm>
          <a:prstGeom prst="rect">
            <a:avLst/>
          </a:prstGeom>
          <a:noFill/>
        </p:spPr>
        <p:txBody>
          <a:bodyPr wrap="none" lIns="95782" tIns="47891" rIns="95782" bIns="47891" rtlCol="0">
            <a:spAutoFit/>
          </a:bodyPr>
          <a:lstStyle/>
          <a:p>
            <a:r>
              <a:rPr lang="th-TH" sz="1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ปีที่ 2  ฉบับที่ 1 วันที่ </a:t>
            </a:r>
            <a:r>
              <a:rPr lang="en-US" sz="1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</a:t>
            </a:r>
            <a:r>
              <a:rPr lang="th-TH" sz="1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เดือน มีนาคม 255</a:t>
            </a:r>
            <a:r>
              <a:rPr lang="en-US" sz="1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</a:t>
            </a:r>
            <a:endParaRPr lang="th-TH" sz="1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37112" y="9517058"/>
            <a:ext cx="2415069" cy="404494"/>
          </a:xfrm>
          <a:prstGeom prst="rect">
            <a:avLst/>
          </a:prstGeom>
          <a:noFill/>
        </p:spPr>
        <p:txBody>
          <a:bodyPr wrap="square" lIns="95782" tIns="47891" rIns="95782" bIns="47891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Gill Sans MT Condensed" pitchFamily="34" charset="0"/>
                <a:cs typeface="CordiaUPC" pitchFamily="34" charset="-34"/>
              </a:rPr>
              <a:t>http://www.tpconsult.co.th</a:t>
            </a:r>
            <a:endParaRPr lang="th-TH" sz="2000" b="1" dirty="0">
              <a:solidFill>
                <a:srgbClr val="000000"/>
              </a:solidFill>
              <a:latin typeface="Gill Sans MT Condensed" pitchFamily="34" charset="0"/>
              <a:cs typeface="CordiaUPC" pitchFamily="34" charset="-34"/>
            </a:endParaRPr>
          </a:p>
        </p:txBody>
      </p:sp>
      <p:sp>
        <p:nvSpPr>
          <p:cNvPr id="29" name="ชื่อเรื่องรอง 3"/>
          <p:cNvSpPr>
            <a:spLocks noGrp="1"/>
          </p:cNvSpPr>
          <p:nvPr>
            <p:ph type="subTitle" idx="1"/>
          </p:nvPr>
        </p:nvSpPr>
        <p:spPr>
          <a:xfrm>
            <a:off x="428604" y="1952604"/>
            <a:ext cx="6072230" cy="7286676"/>
          </a:xfr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  <a:prstDash val="sysDot"/>
          </a:ln>
          <a:effectLst/>
        </p:spPr>
        <p:txBody>
          <a:bodyPr>
            <a:noAutofit/>
          </a:bodyPr>
          <a:lstStyle/>
          <a:p>
            <a:pPr algn="thaiDist"/>
            <a:r>
              <a:rPr lang="th-TH" sz="800" b="1" dirty="0" smtClean="0">
                <a:solidFill>
                  <a:srgbClr val="0033CC"/>
                </a:solidFill>
                <a:latin typeface="CordiaUPC" pitchFamily="34" charset="-34"/>
                <a:cs typeface="CordiaUPC" pitchFamily="34" charset="-34"/>
              </a:rPr>
              <a:t>       </a:t>
            </a:r>
            <a:endParaRPr lang="th-TH" sz="800" b="1" dirty="0" smtClean="0">
              <a:solidFill>
                <a:srgbClr val="0033CC"/>
              </a:solidFill>
              <a:latin typeface="CordiaUPC" pitchFamily="34" charset="-34"/>
              <a:cs typeface="CordiaUPC" pitchFamily="34" charset="-34"/>
            </a:endParaRPr>
          </a:p>
          <a:p>
            <a:pPr algn="thaiDist">
              <a:tabLst>
                <a:tab pos="265113" algn="l"/>
              </a:tabLst>
            </a:pPr>
            <a:r>
              <a:rPr lang="th-TH" sz="1300" b="1" dirty="0" smtClean="0">
                <a:solidFill>
                  <a:srgbClr val="0033CC"/>
                </a:solidFill>
                <a:latin typeface="CordiaUPC" pitchFamily="34" charset="-34"/>
                <a:cs typeface="CordiaUPC" pitchFamily="34" charset="-34"/>
              </a:rPr>
              <a:t>	</a:t>
            </a:r>
            <a:r>
              <a:rPr lang="th-TH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จากภาพข้างต้นจะ</a:t>
            </a:r>
            <a:r>
              <a:rPr lang="th-TH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เห็นว่า ยิ่งนั่งใกล้กับหางเครื่องบิน ก็จะมีโอกาสรอดชีวิตมากกว่านั่งในส่วนหน้าถึง </a:t>
            </a:r>
            <a:r>
              <a:rPr lang="en-US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20% </a:t>
            </a:r>
            <a:r>
              <a:rPr lang="th-TH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ส่วนจุดที่เสี่ยงตายมากที่สุดคือส่วนของชั้น </a:t>
            </a:r>
            <a:r>
              <a:rPr lang="en-US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First Class </a:t>
            </a:r>
            <a:r>
              <a:rPr lang="th-TH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และ </a:t>
            </a:r>
            <a:r>
              <a:rPr lang="en-US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Business Class </a:t>
            </a:r>
            <a:r>
              <a:rPr lang="th-TH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นั่นเอง</a:t>
            </a:r>
            <a:r>
              <a:rPr lang="th-TH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ครับ</a:t>
            </a:r>
          </a:p>
          <a:p>
            <a:endParaRPr lang="th-TH" sz="1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th-TH" sz="16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สำหรับ</a:t>
            </a:r>
            <a:r>
              <a:rPr lang="th-TH" sz="16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ข้อควรปฏิบัติบนเครื่องบิน </a:t>
            </a:r>
            <a:r>
              <a:rPr lang="th-TH" sz="16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คือ</a:t>
            </a:r>
          </a:p>
          <a:p>
            <a:endParaRPr lang="en-US" sz="1600" u="sng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l">
              <a:buAutoNum type="arabicPeriod"/>
            </a:pPr>
            <a:r>
              <a:rPr lang="th-TH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ต้อง</a:t>
            </a:r>
            <a:r>
              <a:rPr lang="th-TH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ตั้งใจฟังคำสั่งของเจ้าหน้าที่ประจำบนเครื่องขณะสาธิตอุปกรณ์การช่วยเหลือในกรณีฉุกเฉิน ถ้าเจ้าหน้าที่บอกให้คุณทำอะไร คุณควรปฏิบัติทันที เมื่อมีข้อสงสัยแล้วค่อยซักถามใน</a:t>
            </a:r>
            <a:r>
              <a:rPr lang="th-TH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ภายหลัง</a:t>
            </a:r>
          </a:p>
          <a:p>
            <a:pPr marL="342900" indent="-342900" algn="l">
              <a:buAutoNum type="arabicPeriod" startAt="2"/>
            </a:pPr>
            <a:r>
              <a:rPr lang="th-TH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คาด</a:t>
            </a:r>
            <a:r>
              <a:rPr lang="th-TH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เข็มขัดตลอดเวลาที่คุณนั่งอยู่บนเก้าอี้ระหว่างการเดินทาง จะเป็นการป้องกันและเพิ่มความปลอดภัย อีกทั้งยังสามารถทำให้คุณไม่ได้รับบาดเจ็บเมื่อเครื่องบินตกหลุมอากาศ และหากเครื่องบินเกิดเสียหลัก ใน</a:t>
            </a:r>
            <a:r>
              <a:rPr lang="th-TH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เครื่องบิน</a:t>
            </a:r>
            <a:r>
              <a:rPr lang="th-TH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จะเกิดแรงกระชากอย่างรุนแรง เข็มขัดนิรภัยเป็นสิ่งเดียวที่จะรั้งเราเอาไว้ และหากเกิดกรณีนั้นจริงให้</a:t>
            </a:r>
            <a:r>
              <a:rPr lang="en-US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1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th-TH" sz="1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ก้มหัวลงให้ต่ำที่สุด หรือจับข้อเท้าไว้ แล้วรอจนเครื่องจอดสนิท ถึงจะทำการอพยพ</a:t>
            </a:r>
            <a:r>
              <a:rPr lang="en-US" sz="1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”</a:t>
            </a:r>
            <a:endParaRPr lang="th-TH" sz="1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l">
              <a:buAutoNum type="arabicPeriod" startAt="2"/>
            </a:pPr>
            <a:r>
              <a:rPr lang="en-US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h-TH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ปิดโทรศัพท์มือถือหรือเครื่องมือสื่อสารทุกชนิด ถึงแม้เครื่องจอดอยู่ สัญญาณจากโทรศัพท์มือถืออาจทำให้นักบินได้รับข้อมูลที่ผิดพลาดได้ และอีกสิ่งที่เราควรปฏิบัติคือ การสังเกตผังต่างๆ ของเครื่องบิน ว่าเครื่องบินลำนี้มีทางออกกี่ทาง ตรงไหนบ้าง ทางออกฉุกเฉินอยู่ตรงไหน และอาจจะช่วยสังเกตความผิดปกติบนเครื่องบินด้วย หากพบเห็นรอยแตก ได้กลิ่นไหม้ มีเสียงแปลกๆ เห็นควันไฟ ให้รีบแจ้งลูกเรือเพื่อแก้ปัญหาได้</a:t>
            </a:r>
            <a:r>
              <a:rPr lang="th-TH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ทันท่วงที</a:t>
            </a:r>
          </a:p>
          <a:p>
            <a:pPr marL="342900" indent="-342900" algn="l">
              <a:buAutoNum type="arabicPeriod" startAt="2"/>
            </a:pPr>
            <a:r>
              <a:rPr lang="en-US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h-TH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ปฏิบัติตามคำแนะนำของพนักงานต้อนรับอย่างเคร่งครัดเป็นสิ่งที่จะช่วยชีวิตผู้โดยสารมากกว่าการเลือกที่นั่งว่าตรงไหนปลอดภัยที่สุด เพราะไม่มีใครรู้ล่วงหน้าว่าจะเกิดอะไรขึ้น ถ้าล้อหลังไม่กาง เอาท้ายลง ด้านหลังก็เสี่ยง</a:t>
            </a:r>
            <a:r>
              <a:rPr lang="en-US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h-TH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ถ้าเกิดน้ำมันรั่วที่ปีก ตรงกลางเสี่ยง</a:t>
            </a:r>
            <a:r>
              <a:rPr lang="en-US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h-TH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ถ้าเกิดชนกระแทกด้านหน้า ด้านหน้าเสี่ยง เพราะฉะนั้น การเตรียมตัวเอง มีสติ ไม่ประมาท ช่างสังเกต และระแวดระวัง เป็นวิธีที่ทำให้เราปลอดภัยที่สุด หากต้องเดินทางโดยเครื่องบินนั่นเอง</a:t>
            </a:r>
            <a:r>
              <a:rPr lang="en-US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th-TH" sz="16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l"/>
            <a:r>
              <a:rPr lang="th-TH" sz="1600" b="1" smtClean="0"/>
              <a:t>ขอบคุณที่มา</a:t>
            </a:r>
            <a:r>
              <a:rPr lang="th-TH" sz="1600" b="1" dirty="0" smtClean="0"/>
              <a:t>และภาพประกอบ :</a:t>
            </a:r>
            <a:r>
              <a:rPr lang="en-US" sz="1600" b="1" dirty="0" smtClean="0"/>
              <a:t> </a:t>
            </a:r>
            <a:r>
              <a:rPr lang="en-US" sz="1600" b="1" dirty="0" smtClean="0">
                <a:hlinkClick r:id="rId6"/>
              </a:rPr>
              <a:t>manager.co.th</a:t>
            </a:r>
            <a:r>
              <a:rPr lang="en-US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 </a:t>
            </a:r>
            <a:r>
              <a:rPr lang="th-TH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                        </a:t>
            </a:r>
            <a:endParaRPr lang="en-US" sz="16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4857760" y="2238356"/>
            <a:ext cx="1357322" cy="135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4101</TotalTime>
  <Words>174</Words>
  <Application>Microsoft Office PowerPoint</Application>
  <PresentationFormat>กระดาษ A4 (210x297 มม.)</PresentationFormat>
  <Paragraphs>38</Paragraphs>
  <Slides>3</Slides>
  <Notes>3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ชุดรูปแบบของ Office</vt:lpstr>
      <vt:lpstr>ภาพนิ่ง 1</vt:lpstr>
      <vt:lpstr>    ประการที่ 3  สื่อ เป็นตัวสนับสนุนให้เกิด โรคกลัวการบิน เห็นได้ชัดว่า สื่อมวลชนมักนำเสนอข่าวอุบัติเหตุเครื่องบินตกที่เกิดขึ้น และมักจะนำเสนอข่าวเครื่องบินตกซ้ำไปซ้ำมา ไม่ต่ำกว่า  150  200 ครั้ง  และชอบที่จะนำเสนอในหน้าหนึ่งของหนังสือพิมพ์มากกว่าความตายปกติทั่วไป ดังนั้นบรรดาผู้โดยสารที่กลัวการบินก็จะเกิดอคติเกี่ยวกับการบินไปในทางลบมากขึ้นไปอีกจ๊ะ ดังนั้นพี่ผึ้งว่า เรื่องนี้ต้องฟังหูไว้หูนะจ๊ะ เด็กๆ     ประการที่  4  คือ ความปลอดภัยของแต่ละสายการบินไม่เท่ากัน แน่นอนว่า ความเป็นไปได้ของคุณที่จะเผชิญกับเหตุการณ์ไม่คาดฝันอันที่อาจก่อให้เกิดผลร้ายแรงต่อชีวิต ขึ้นอยู่กับสายการบินที่ขึ้นเลือกใช้บริการด้วยจ๊ะ  </vt:lpstr>
      <vt:lpstr>ภาพนิ่ง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Coke</dc:creator>
  <cp:lastModifiedBy>tp</cp:lastModifiedBy>
  <cp:revision>505</cp:revision>
  <dcterms:created xsi:type="dcterms:W3CDTF">2010-07-06T04:52:32Z</dcterms:created>
  <dcterms:modified xsi:type="dcterms:W3CDTF">2014-03-13T04:44:13Z</dcterms:modified>
</cp:coreProperties>
</file>